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9" r:id="rId4"/>
    <p:sldId id="260" r:id="rId5"/>
    <p:sldId id="257" r:id="rId6"/>
    <p:sldId id="273" r:id="rId7"/>
    <p:sldId id="258" r:id="rId8"/>
    <p:sldId id="264" r:id="rId9"/>
    <p:sldId id="271" r:id="rId10"/>
    <p:sldId id="267" r:id="rId11"/>
    <p:sldId id="272" r:id="rId12"/>
    <p:sldId id="259" r:id="rId13"/>
    <p:sldId id="261" r:id="rId14"/>
    <p:sldId id="262" r:id="rId15"/>
    <p:sldId id="263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/>
              <a:t>Předčasné odchody ze vzdělávání</a:t>
            </a:r>
          </a:p>
        </c:rich>
      </c:tx>
      <c:layout>
        <c:manualLayout>
          <c:xMode val="edge"/>
          <c:yMode val="edge"/>
          <c:x val="0.252715193601337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EU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List1!$B$2:$B$13</c:f>
              <c:numCache>
                <c:formatCode>0.0%</c:formatCode>
                <c:ptCount val="12"/>
                <c:pt idx="0">
                  <c:v>0.14699999999999999</c:v>
                </c:pt>
                <c:pt idx="1">
                  <c:v>0.14199999999999999</c:v>
                </c:pt>
                <c:pt idx="2">
                  <c:v>0.13900000000000001</c:v>
                </c:pt>
                <c:pt idx="3">
                  <c:v>0.13400000000000001</c:v>
                </c:pt>
                <c:pt idx="4">
                  <c:v>0.127</c:v>
                </c:pt>
                <c:pt idx="5">
                  <c:v>0.11899999999999999</c:v>
                </c:pt>
                <c:pt idx="6">
                  <c:v>0.112</c:v>
                </c:pt>
                <c:pt idx="7">
                  <c:v>0.11</c:v>
                </c:pt>
                <c:pt idx="8">
                  <c:v>0.107</c:v>
                </c:pt>
                <c:pt idx="9">
                  <c:v>0.106</c:v>
                </c:pt>
                <c:pt idx="10">
                  <c:v>0.106</c:v>
                </c:pt>
                <c:pt idx="11">
                  <c:v>0.10299999999999999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49-4ECF-8E42-CBD07185201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ČR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List1!$C$2:$C$13</c:f>
              <c:numCache>
                <c:formatCode>0.0%</c:formatCode>
                <c:ptCount val="12"/>
                <c:pt idx="0">
                  <c:v>5.6000000000000001E-2</c:v>
                </c:pt>
                <c:pt idx="1">
                  <c:v>5.3999999999999999E-2</c:v>
                </c:pt>
                <c:pt idx="2">
                  <c:v>4.9000000000000002E-2</c:v>
                </c:pt>
                <c:pt idx="3">
                  <c:v>4.9000000000000002E-2</c:v>
                </c:pt>
                <c:pt idx="4">
                  <c:v>5.5E-2</c:v>
                </c:pt>
                <c:pt idx="5">
                  <c:v>5.3999999999999999E-2</c:v>
                </c:pt>
                <c:pt idx="6">
                  <c:v>5.5E-2</c:v>
                </c:pt>
                <c:pt idx="7">
                  <c:v>6.2E-2</c:v>
                </c:pt>
                <c:pt idx="8">
                  <c:v>6.6000000000000003E-2</c:v>
                </c:pt>
                <c:pt idx="9">
                  <c:v>6.7000000000000004E-2</c:v>
                </c:pt>
                <c:pt idx="10">
                  <c:v>6.2E-2</c:v>
                </c:pt>
                <c:pt idx="11">
                  <c:v>6.7000000000000004E-2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49-4ECF-8E42-CBD07185201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9932640"/>
        <c:axId val="1899933888"/>
      </c:lineChart>
      <c:catAx>
        <c:axId val="18999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9933888"/>
        <c:crosses val="autoZero"/>
        <c:auto val="1"/>
        <c:lblAlgn val="ctr"/>
        <c:lblOffset val="100"/>
        <c:noMultiLvlLbl val="0"/>
      </c:catAx>
      <c:valAx>
        <c:axId val="189993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9993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47B44-A6FF-4E04-9F17-7F6EBE6B385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F93BF-2C4D-4EA8-8731-61D3247550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/>
            <a:t>Vysoké zastoupení odborného vzdělávání</a:t>
          </a:r>
          <a:endParaRPr lang="en-US" sz="1600" b="1" dirty="0"/>
        </a:p>
      </dgm:t>
    </dgm:pt>
    <dgm:pt modelId="{35219347-4CB2-4E67-B976-6AB02FEAE540}" type="parTrans" cxnId="{460F6C16-7D5A-48C3-A901-0AF868B23369}">
      <dgm:prSet/>
      <dgm:spPr/>
      <dgm:t>
        <a:bodyPr/>
        <a:lstStyle/>
        <a:p>
          <a:pPr algn="ctr"/>
          <a:endParaRPr lang="en-US"/>
        </a:p>
      </dgm:t>
    </dgm:pt>
    <dgm:pt modelId="{293006D9-514D-40A8-9F81-99CEDCC0750A}" type="sibTrans" cxnId="{460F6C16-7D5A-48C3-A901-0AF868B23369}">
      <dgm:prSet/>
      <dgm:spPr/>
      <dgm:t>
        <a:bodyPr/>
        <a:lstStyle/>
        <a:p>
          <a:pPr algn="ctr"/>
          <a:endParaRPr lang="en-US"/>
        </a:p>
      </dgm:t>
    </dgm:pt>
    <dgm:pt modelId="{40FBA288-E0FA-4714-A267-DBA72CAF93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/>
            <a:t>Nabídka lehčích vzdělávacích programů</a:t>
          </a:r>
          <a:endParaRPr lang="en-US" sz="1600" b="1" dirty="0"/>
        </a:p>
      </dgm:t>
    </dgm:pt>
    <dgm:pt modelId="{511AA659-10D3-4389-8E0B-C7AD2009DE59}" type="parTrans" cxnId="{9658663A-6E33-40A9-B87B-F3E091150397}">
      <dgm:prSet/>
      <dgm:spPr/>
      <dgm:t>
        <a:bodyPr/>
        <a:lstStyle/>
        <a:p>
          <a:pPr algn="ctr"/>
          <a:endParaRPr lang="en-US"/>
        </a:p>
      </dgm:t>
    </dgm:pt>
    <dgm:pt modelId="{BFE60F92-B474-43DD-BB66-CADFEAA55BEF}" type="sibTrans" cxnId="{9658663A-6E33-40A9-B87B-F3E091150397}">
      <dgm:prSet/>
      <dgm:spPr/>
      <dgm:t>
        <a:bodyPr/>
        <a:lstStyle/>
        <a:p>
          <a:pPr algn="ctr"/>
          <a:endParaRPr lang="en-US"/>
        </a:p>
      </dgm:t>
    </dgm:pt>
    <dgm:pt modelId="{A2C4504F-E7AF-4F19-8B98-585338F501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Prostupnost vzdělávání</a:t>
          </a:r>
          <a:endParaRPr lang="en-US" sz="1600" b="1" dirty="0"/>
        </a:p>
      </dgm:t>
    </dgm:pt>
    <dgm:pt modelId="{FF42AD43-E2C6-43C9-85DF-2E5C6DA4F3BA}" type="parTrans" cxnId="{727387CF-2440-42C1-A960-957C8A536169}">
      <dgm:prSet/>
      <dgm:spPr/>
      <dgm:t>
        <a:bodyPr/>
        <a:lstStyle/>
        <a:p>
          <a:pPr algn="ctr"/>
          <a:endParaRPr lang="en-US"/>
        </a:p>
      </dgm:t>
    </dgm:pt>
    <dgm:pt modelId="{7921F130-2A04-4A02-9E87-02FF2537E821}" type="sibTrans" cxnId="{727387CF-2440-42C1-A960-957C8A536169}">
      <dgm:prSet/>
      <dgm:spPr/>
      <dgm:t>
        <a:bodyPr/>
        <a:lstStyle/>
        <a:p>
          <a:pPr algn="ctr"/>
          <a:endParaRPr lang="en-US"/>
        </a:p>
      </dgm:t>
    </dgm:pt>
    <dgm:pt modelId="{8989BBE3-7CDB-4856-AC15-AD9C250810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dirty="0"/>
            <a:t>Možnost získání kvalifikace prostřednictvím NSK</a:t>
          </a:r>
        </a:p>
        <a:p>
          <a:pPr>
            <a:lnSpc>
              <a:spcPct val="100000"/>
            </a:lnSpc>
          </a:pPr>
          <a:r>
            <a:rPr lang="cs-CZ" sz="1600" b="1" dirty="0"/>
            <a:t>(národní soustava kvalifikací)</a:t>
          </a:r>
          <a:endParaRPr lang="en-US" sz="1600" b="1" dirty="0"/>
        </a:p>
      </dgm:t>
    </dgm:pt>
    <dgm:pt modelId="{6B6A36A0-B2D9-4704-9150-545E484A8B62}" type="parTrans" cxnId="{CE9C5779-A5ED-4C9E-A46F-2C5CD008A8AB}">
      <dgm:prSet/>
      <dgm:spPr/>
      <dgm:t>
        <a:bodyPr/>
        <a:lstStyle/>
        <a:p>
          <a:pPr algn="ctr"/>
          <a:endParaRPr lang="en-US"/>
        </a:p>
      </dgm:t>
    </dgm:pt>
    <dgm:pt modelId="{A7358EF6-7912-4060-B591-B700CA33ACB8}" type="sibTrans" cxnId="{CE9C5779-A5ED-4C9E-A46F-2C5CD008A8AB}">
      <dgm:prSet/>
      <dgm:spPr/>
      <dgm:t>
        <a:bodyPr/>
        <a:lstStyle/>
        <a:p>
          <a:pPr algn="ctr"/>
          <a:endParaRPr lang="en-US"/>
        </a:p>
      </dgm:t>
    </dgm:pt>
    <dgm:pt modelId="{60688C97-7F0F-4CB2-B72F-31AB53F702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/>
            <a:t>Kariérové poradenství</a:t>
          </a:r>
          <a:endParaRPr lang="en-US" sz="1600" b="1" dirty="0"/>
        </a:p>
      </dgm:t>
    </dgm:pt>
    <dgm:pt modelId="{D2CC4EC4-3F04-4274-969F-4ED47662CA60}" type="parTrans" cxnId="{D402AA04-6BB8-46DE-9AB7-CAA43AC2195C}">
      <dgm:prSet/>
      <dgm:spPr/>
      <dgm:t>
        <a:bodyPr/>
        <a:lstStyle/>
        <a:p>
          <a:pPr algn="ctr"/>
          <a:endParaRPr lang="en-US"/>
        </a:p>
      </dgm:t>
    </dgm:pt>
    <dgm:pt modelId="{8B9173C2-AE68-4480-A3D1-C10303E807F6}" type="sibTrans" cxnId="{D402AA04-6BB8-46DE-9AB7-CAA43AC2195C}">
      <dgm:prSet/>
      <dgm:spPr/>
      <dgm:t>
        <a:bodyPr/>
        <a:lstStyle/>
        <a:p>
          <a:pPr algn="ctr"/>
          <a:endParaRPr lang="en-US"/>
        </a:p>
      </dgm:t>
    </dgm:pt>
    <dgm:pt modelId="{557DF975-ACF0-4B33-9CB1-400BED8FB090}" type="pres">
      <dgm:prSet presAssocID="{6D547B44-A6FF-4E04-9F17-7F6EBE6B3854}" presName="root" presStyleCnt="0">
        <dgm:presLayoutVars>
          <dgm:dir/>
          <dgm:resizeHandles val="exact"/>
        </dgm:presLayoutVars>
      </dgm:prSet>
      <dgm:spPr/>
    </dgm:pt>
    <dgm:pt modelId="{024447EA-D71A-48A5-BBC6-FDA97A6556BC}" type="pres">
      <dgm:prSet presAssocID="{61FF93BF-2C4D-4EA8-8731-61D3247550BA}" presName="compNode" presStyleCnt="0"/>
      <dgm:spPr/>
    </dgm:pt>
    <dgm:pt modelId="{EE9C351C-B1BB-434D-9C7A-B02764378680}" type="pres">
      <dgm:prSet presAssocID="{61FF93BF-2C4D-4EA8-8731-61D3247550BA}" presName="iconRect" presStyleLbl="node1" presStyleIdx="0" presStyleCnt="5" custScaleX="134254" custScaleY="13425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vební pracovník muž se souvislou výplní"/>
        </a:ext>
      </dgm:extLst>
    </dgm:pt>
    <dgm:pt modelId="{0E490F2D-18C8-4412-A7DC-C80E3D691E69}" type="pres">
      <dgm:prSet presAssocID="{61FF93BF-2C4D-4EA8-8731-61D3247550BA}" presName="spaceRect" presStyleCnt="0"/>
      <dgm:spPr/>
    </dgm:pt>
    <dgm:pt modelId="{4C8B819A-CDF8-461D-9E1E-2FBC1EDA5913}" type="pres">
      <dgm:prSet presAssocID="{61FF93BF-2C4D-4EA8-8731-61D3247550BA}" presName="textRect" presStyleLbl="revTx" presStyleIdx="0" presStyleCnt="5" custScaleX="125255">
        <dgm:presLayoutVars>
          <dgm:chMax val="1"/>
          <dgm:chPref val="1"/>
        </dgm:presLayoutVars>
      </dgm:prSet>
      <dgm:spPr/>
    </dgm:pt>
    <dgm:pt modelId="{C0DACB10-3A33-439E-9184-796A6DC5BB84}" type="pres">
      <dgm:prSet presAssocID="{293006D9-514D-40A8-9F81-99CEDCC0750A}" presName="sibTrans" presStyleCnt="0"/>
      <dgm:spPr/>
    </dgm:pt>
    <dgm:pt modelId="{811A5563-3561-4E2D-872B-EAE067894148}" type="pres">
      <dgm:prSet presAssocID="{40FBA288-E0FA-4714-A267-DBA72CAF93B7}" presName="compNode" presStyleCnt="0"/>
      <dgm:spPr/>
    </dgm:pt>
    <dgm:pt modelId="{96CF534F-5A15-4EE0-9393-15F11C4B8591}" type="pres">
      <dgm:prSet presAssocID="{40FBA288-E0FA-4714-A267-DBA72CAF93B7}" presName="iconRect" presStyleLbl="node1" presStyleIdx="1" presStyleCnt="5" custScaleX="134445" custScaleY="1344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 se souvislou výplní"/>
        </a:ext>
      </dgm:extLst>
    </dgm:pt>
    <dgm:pt modelId="{A7020345-0A17-4E09-B151-3C185D331979}" type="pres">
      <dgm:prSet presAssocID="{40FBA288-E0FA-4714-A267-DBA72CAF93B7}" presName="spaceRect" presStyleCnt="0"/>
      <dgm:spPr/>
    </dgm:pt>
    <dgm:pt modelId="{14279A22-9402-4209-9A49-053B3E911E76}" type="pres">
      <dgm:prSet presAssocID="{40FBA288-E0FA-4714-A267-DBA72CAF93B7}" presName="textRect" presStyleLbl="revTx" presStyleIdx="1" presStyleCnt="5">
        <dgm:presLayoutVars>
          <dgm:chMax val="1"/>
          <dgm:chPref val="1"/>
        </dgm:presLayoutVars>
      </dgm:prSet>
      <dgm:spPr/>
    </dgm:pt>
    <dgm:pt modelId="{1F7485FA-8DE1-415E-B17F-759358A8030C}" type="pres">
      <dgm:prSet presAssocID="{BFE60F92-B474-43DD-BB66-CADFEAA55BEF}" presName="sibTrans" presStyleCnt="0"/>
      <dgm:spPr/>
    </dgm:pt>
    <dgm:pt modelId="{8529C4E1-A1B0-4C2F-B4B3-8C3CF63E96EF}" type="pres">
      <dgm:prSet presAssocID="{A2C4504F-E7AF-4F19-8B98-585338F50191}" presName="compNode" presStyleCnt="0"/>
      <dgm:spPr/>
    </dgm:pt>
    <dgm:pt modelId="{5D4B54CE-296B-4536-A3D5-6B3269D83161}" type="pres">
      <dgm:prSet presAssocID="{A2C4504F-E7AF-4F19-8B98-585338F50191}" presName="iconRect" presStyleLbl="node1" presStyleIdx="2" presStyleCnt="5" custScaleX="136341" custScaleY="13634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a s úrovněmi se souvislou výplní"/>
        </a:ext>
      </dgm:extLst>
    </dgm:pt>
    <dgm:pt modelId="{5F7CFA5D-AC5A-43BE-BC1F-0CFCD1144E00}" type="pres">
      <dgm:prSet presAssocID="{A2C4504F-E7AF-4F19-8B98-585338F50191}" presName="spaceRect" presStyleCnt="0"/>
      <dgm:spPr/>
    </dgm:pt>
    <dgm:pt modelId="{7CB321B7-B84A-40B6-A337-2931FE0BD63C}" type="pres">
      <dgm:prSet presAssocID="{A2C4504F-E7AF-4F19-8B98-585338F50191}" presName="textRect" presStyleLbl="revTx" presStyleIdx="2" presStyleCnt="5">
        <dgm:presLayoutVars>
          <dgm:chMax val="1"/>
          <dgm:chPref val="1"/>
        </dgm:presLayoutVars>
      </dgm:prSet>
      <dgm:spPr/>
    </dgm:pt>
    <dgm:pt modelId="{0276DB05-3044-427A-A9C8-42E09E2B7341}" type="pres">
      <dgm:prSet presAssocID="{7921F130-2A04-4A02-9E87-02FF2537E821}" presName="sibTrans" presStyleCnt="0"/>
      <dgm:spPr/>
    </dgm:pt>
    <dgm:pt modelId="{471A59A4-9C61-4787-9B9C-B493DC66F547}" type="pres">
      <dgm:prSet presAssocID="{8989BBE3-7CDB-4856-AC15-AD9C25081085}" presName="compNode" presStyleCnt="0"/>
      <dgm:spPr/>
    </dgm:pt>
    <dgm:pt modelId="{50574316-5DEE-4859-8885-6DC968C471F1}" type="pres">
      <dgm:prSet presAssocID="{8989BBE3-7CDB-4856-AC15-AD9C25081085}" presName="iconRect" presStyleLbl="node1" presStyleIdx="3" presStyleCnt="5" custScaleX="118189" custScaleY="11818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 stočený do role se souvislou výplní"/>
        </a:ext>
      </dgm:extLst>
    </dgm:pt>
    <dgm:pt modelId="{B5F68560-E668-4DAB-B266-D6EA977FE5FF}" type="pres">
      <dgm:prSet presAssocID="{8989BBE3-7CDB-4856-AC15-AD9C25081085}" presName="spaceRect" presStyleCnt="0"/>
      <dgm:spPr/>
    </dgm:pt>
    <dgm:pt modelId="{2DD060F6-120E-4AC6-9A1C-B33B680A8816}" type="pres">
      <dgm:prSet presAssocID="{8989BBE3-7CDB-4856-AC15-AD9C25081085}" presName="textRect" presStyleLbl="revTx" presStyleIdx="3" presStyleCnt="5">
        <dgm:presLayoutVars>
          <dgm:chMax val="1"/>
          <dgm:chPref val="1"/>
        </dgm:presLayoutVars>
      </dgm:prSet>
      <dgm:spPr/>
    </dgm:pt>
    <dgm:pt modelId="{9A837D3A-BB38-42E2-9FD6-7549530F73DB}" type="pres">
      <dgm:prSet presAssocID="{A7358EF6-7912-4060-B591-B700CA33ACB8}" presName="sibTrans" presStyleCnt="0"/>
      <dgm:spPr/>
    </dgm:pt>
    <dgm:pt modelId="{23AD6EAE-FE08-447B-B970-CB84854455B3}" type="pres">
      <dgm:prSet presAssocID="{60688C97-7F0F-4CB2-B72F-31AB53F70231}" presName="compNode" presStyleCnt="0"/>
      <dgm:spPr/>
    </dgm:pt>
    <dgm:pt modelId="{3481018F-6369-4FC9-925D-768505050301}" type="pres">
      <dgm:prSet presAssocID="{60688C97-7F0F-4CB2-B72F-31AB53F70231}" presName="iconRect" presStyleLbl="node1" presStyleIdx="4" presStyleCnt="5" custScaleX="128678" custScaleY="12867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87C38AD-C656-48A7-94DD-AC7EE617552B}" type="pres">
      <dgm:prSet presAssocID="{60688C97-7F0F-4CB2-B72F-31AB53F70231}" presName="spaceRect" presStyleCnt="0"/>
      <dgm:spPr/>
    </dgm:pt>
    <dgm:pt modelId="{95882F87-7B4A-4113-BFFE-FAAC0BA622BD}" type="pres">
      <dgm:prSet presAssocID="{60688C97-7F0F-4CB2-B72F-31AB53F7023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0166E00-5CCF-41DA-9553-DEA7CB7BBDC1}" type="presOf" srcId="{61FF93BF-2C4D-4EA8-8731-61D3247550BA}" destId="{4C8B819A-CDF8-461D-9E1E-2FBC1EDA5913}" srcOrd="0" destOrd="0" presId="urn:microsoft.com/office/officeart/2018/2/layout/IconLabelList"/>
    <dgm:cxn modelId="{D402AA04-6BB8-46DE-9AB7-CAA43AC2195C}" srcId="{6D547B44-A6FF-4E04-9F17-7F6EBE6B3854}" destId="{60688C97-7F0F-4CB2-B72F-31AB53F70231}" srcOrd="4" destOrd="0" parTransId="{D2CC4EC4-3F04-4274-969F-4ED47662CA60}" sibTransId="{8B9173C2-AE68-4480-A3D1-C10303E807F6}"/>
    <dgm:cxn modelId="{87CAD511-A26D-475E-972A-3CD67D8B4CE3}" type="presOf" srcId="{A2C4504F-E7AF-4F19-8B98-585338F50191}" destId="{7CB321B7-B84A-40B6-A337-2931FE0BD63C}" srcOrd="0" destOrd="0" presId="urn:microsoft.com/office/officeart/2018/2/layout/IconLabelList"/>
    <dgm:cxn modelId="{460F6C16-7D5A-48C3-A901-0AF868B23369}" srcId="{6D547B44-A6FF-4E04-9F17-7F6EBE6B3854}" destId="{61FF93BF-2C4D-4EA8-8731-61D3247550BA}" srcOrd="0" destOrd="0" parTransId="{35219347-4CB2-4E67-B976-6AB02FEAE540}" sibTransId="{293006D9-514D-40A8-9F81-99CEDCC0750A}"/>
    <dgm:cxn modelId="{A585DC33-0FCB-4BBC-ABCC-DE7F2D28905E}" type="presOf" srcId="{60688C97-7F0F-4CB2-B72F-31AB53F70231}" destId="{95882F87-7B4A-4113-BFFE-FAAC0BA622BD}" srcOrd="0" destOrd="0" presId="urn:microsoft.com/office/officeart/2018/2/layout/IconLabelList"/>
    <dgm:cxn modelId="{9658663A-6E33-40A9-B87B-F3E091150397}" srcId="{6D547B44-A6FF-4E04-9F17-7F6EBE6B3854}" destId="{40FBA288-E0FA-4714-A267-DBA72CAF93B7}" srcOrd="1" destOrd="0" parTransId="{511AA659-10D3-4389-8E0B-C7AD2009DE59}" sibTransId="{BFE60F92-B474-43DD-BB66-CADFEAA55BEF}"/>
    <dgm:cxn modelId="{F0341B61-ADB9-45FD-988A-47962E5029C2}" type="presOf" srcId="{6D547B44-A6FF-4E04-9F17-7F6EBE6B3854}" destId="{557DF975-ACF0-4B33-9CB1-400BED8FB090}" srcOrd="0" destOrd="0" presId="urn:microsoft.com/office/officeart/2018/2/layout/IconLabelList"/>
    <dgm:cxn modelId="{5617D14E-1B18-4951-A9D8-1525931A89B5}" type="presOf" srcId="{40FBA288-E0FA-4714-A267-DBA72CAF93B7}" destId="{14279A22-9402-4209-9A49-053B3E911E76}" srcOrd="0" destOrd="0" presId="urn:microsoft.com/office/officeart/2018/2/layout/IconLabelList"/>
    <dgm:cxn modelId="{CE9C5779-A5ED-4C9E-A46F-2C5CD008A8AB}" srcId="{6D547B44-A6FF-4E04-9F17-7F6EBE6B3854}" destId="{8989BBE3-7CDB-4856-AC15-AD9C25081085}" srcOrd="3" destOrd="0" parTransId="{6B6A36A0-B2D9-4704-9150-545E484A8B62}" sibTransId="{A7358EF6-7912-4060-B591-B700CA33ACB8}"/>
    <dgm:cxn modelId="{B3568AC1-1BD5-463F-906F-1D53A67FEC3A}" type="presOf" srcId="{8989BBE3-7CDB-4856-AC15-AD9C25081085}" destId="{2DD060F6-120E-4AC6-9A1C-B33B680A8816}" srcOrd="0" destOrd="0" presId="urn:microsoft.com/office/officeart/2018/2/layout/IconLabelList"/>
    <dgm:cxn modelId="{727387CF-2440-42C1-A960-957C8A536169}" srcId="{6D547B44-A6FF-4E04-9F17-7F6EBE6B3854}" destId="{A2C4504F-E7AF-4F19-8B98-585338F50191}" srcOrd="2" destOrd="0" parTransId="{FF42AD43-E2C6-43C9-85DF-2E5C6DA4F3BA}" sibTransId="{7921F130-2A04-4A02-9E87-02FF2537E821}"/>
    <dgm:cxn modelId="{B84FE4A4-13D5-40AA-8FC5-985B15C9C03F}" type="presParOf" srcId="{557DF975-ACF0-4B33-9CB1-400BED8FB090}" destId="{024447EA-D71A-48A5-BBC6-FDA97A6556BC}" srcOrd="0" destOrd="0" presId="urn:microsoft.com/office/officeart/2018/2/layout/IconLabelList"/>
    <dgm:cxn modelId="{870053F8-A11A-4A49-9AE8-5021E161F936}" type="presParOf" srcId="{024447EA-D71A-48A5-BBC6-FDA97A6556BC}" destId="{EE9C351C-B1BB-434D-9C7A-B02764378680}" srcOrd="0" destOrd="0" presId="urn:microsoft.com/office/officeart/2018/2/layout/IconLabelList"/>
    <dgm:cxn modelId="{13868401-1CC9-47F8-BA57-1AF1B0031DEB}" type="presParOf" srcId="{024447EA-D71A-48A5-BBC6-FDA97A6556BC}" destId="{0E490F2D-18C8-4412-A7DC-C80E3D691E69}" srcOrd="1" destOrd="0" presId="urn:microsoft.com/office/officeart/2018/2/layout/IconLabelList"/>
    <dgm:cxn modelId="{750B96D9-BA36-4B4C-A9EC-CF64AF156DDD}" type="presParOf" srcId="{024447EA-D71A-48A5-BBC6-FDA97A6556BC}" destId="{4C8B819A-CDF8-461D-9E1E-2FBC1EDA5913}" srcOrd="2" destOrd="0" presId="urn:microsoft.com/office/officeart/2018/2/layout/IconLabelList"/>
    <dgm:cxn modelId="{E55454E8-D412-425F-827E-BC0A513EE060}" type="presParOf" srcId="{557DF975-ACF0-4B33-9CB1-400BED8FB090}" destId="{C0DACB10-3A33-439E-9184-796A6DC5BB84}" srcOrd="1" destOrd="0" presId="urn:microsoft.com/office/officeart/2018/2/layout/IconLabelList"/>
    <dgm:cxn modelId="{31FE5D9C-8A8C-4A48-9CC9-79B8FBBF644F}" type="presParOf" srcId="{557DF975-ACF0-4B33-9CB1-400BED8FB090}" destId="{811A5563-3561-4E2D-872B-EAE067894148}" srcOrd="2" destOrd="0" presId="urn:microsoft.com/office/officeart/2018/2/layout/IconLabelList"/>
    <dgm:cxn modelId="{44F277D7-C1D9-4DD5-A4BA-1FE02F7B79FF}" type="presParOf" srcId="{811A5563-3561-4E2D-872B-EAE067894148}" destId="{96CF534F-5A15-4EE0-9393-15F11C4B8591}" srcOrd="0" destOrd="0" presId="urn:microsoft.com/office/officeart/2018/2/layout/IconLabelList"/>
    <dgm:cxn modelId="{9F5D7B90-6AF9-45FE-B131-BCF7F88D5C59}" type="presParOf" srcId="{811A5563-3561-4E2D-872B-EAE067894148}" destId="{A7020345-0A17-4E09-B151-3C185D331979}" srcOrd="1" destOrd="0" presId="urn:microsoft.com/office/officeart/2018/2/layout/IconLabelList"/>
    <dgm:cxn modelId="{F4F3A501-DEC5-4CEB-80E6-790D6614BE3A}" type="presParOf" srcId="{811A5563-3561-4E2D-872B-EAE067894148}" destId="{14279A22-9402-4209-9A49-053B3E911E76}" srcOrd="2" destOrd="0" presId="urn:microsoft.com/office/officeart/2018/2/layout/IconLabelList"/>
    <dgm:cxn modelId="{C56CA5BA-DF97-4260-AFBE-409D04BFFD2A}" type="presParOf" srcId="{557DF975-ACF0-4B33-9CB1-400BED8FB090}" destId="{1F7485FA-8DE1-415E-B17F-759358A8030C}" srcOrd="3" destOrd="0" presId="urn:microsoft.com/office/officeart/2018/2/layout/IconLabelList"/>
    <dgm:cxn modelId="{4939A4F5-07BC-4585-B4D6-AA1B90EFEB7F}" type="presParOf" srcId="{557DF975-ACF0-4B33-9CB1-400BED8FB090}" destId="{8529C4E1-A1B0-4C2F-B4B3-8C3CF63E96EF}" srcOrd="4" destOrd="0" presId="urn:microsoft.com/office/officeart/2018/2/layout/IconLabelList"/>
    <dgm:cxn modelId="{65DB23A2-5F52-4713-B2D6-B021C23C9DE5}" type="presParOf" srcId="{8529C4E1-A1B0-4C2F-B4B3-8C3CF63E96EF}" destId="{5D4B54CE-296B-4536-A3D5-6B3269D83161}" srcOrd="0" destOrd="0" presId="urn:microsoft.com/office/officeart/2018/2/layout/IconLabelList"/>
    <dgm:cxn modelId="{0CD3F59E-8CF6-4870-A3CD-1161507EA7E6}" type="presParOf" srcId="{8529C4E1-A1B0-4C2F-B4B3-8C3CF63E96EF}" destId="{5F7CFA5D-AC5A-43BE-BC1F-0CFCD1144E00}" srcOrd="1" destOrd="0" presId="urn:microsoft.com/office/officeart/2018/2/layout/IconLabelList"/>
    <dgm:cxn modelId="{8DDC3FE1-4F1C-4DB7-B1B9-46919A6F3D43}" type="presParOf" srcId="{8529C4E1-A1B0-4C2F-B4B3-8C3CF63E96EF}" destId="{7CB321B7-B84A-40B6-A337-2931FE0BD63C}" srcOrd="2" destOrd="0" presId="urn:microsoft.com/office/officeart/2018/2/layout/IconLabelList"/>
    <dgm:cxn modelId="{872CEC84-C71B-477A-A334-BC36C0646874}" type="presParOf" srcId="{557DF975-ACF0-4B33-9CB1-400BED8FB090}" destId="{0276DB05-3044-427A-A9C8-42E09E2B7341}" srcOrd="5" destOrd="0" presId="urn:microsoft.com/office/officeart/2018/2/layout/IconLabelList"/>
    <dgm:cxn modelId="{5F48FDD4-58A7-4D04-90B7-D77CBFC20FB4}" type="presParOf" srcId="{557DF975-ACF0-4B33-9CB1-400BED8FB090}" destId="{471A59A4-9C61-4787-9B9C-B493DC66F547}" srcOrd="6" destOrd="0" presId="urn:microsoft.com/office/officeart/2018/2/layout/IconLabelList"/>
    <dgm:cxn modelId="{FCFAC16D-83C0-4ABA-AE95-689F20DBAB96}" type="presParOf" srcId="{471A59A4-9C61-4787-9B9C-B493DC66F547}" destId="{50574316-5DEE-4859-8885-6DC968C471F1}" srcOrd="0" destOrd="0" presId="urn:microsoft.com/office/officeart/2018/2/layout/IconLabelList"/>
    <dgm:cxn modelId="{A7079105-D7E2-44A3-9967-964928394549}" type="presParOf" srcId="{471A59A4-9C61-4787-9B9C-B493DC66F547}" destId="{B5F68560-E668-4DAB-B266-D6EA977FE5FF}" srcOrd="1" destOrd="0" presId="urn:microsoft.com/office/officeart/2018/2/layout/IconLabelList"/>
    <dgm:cxn modelId="{3D17E1DD-FA5B-49A7-B015-483F5D44E1AF}" type="presParOf" srcId="{471A59A4-9C61-4787-9B9C-B493DC66F547}" destId="{2DD060F6-120E-4AC6-9A1C-B33B680A8816}" srcOrd="2" destOrd="0" presId="urn:microsoft.com/office/officeart/2018/2/layout/IconLabelList"/>
    <dgm:cxn modelId="{352646D5-9605-4E63-B9F4-78AE5744C6A9}" type="presParOf" srcId="{557DF975-ACF0-4B33-9CB1-400BED8FB090}" destId="{9A837D3A-BB38-42E2-9FD6-7549530F73DB}" srcOrd="7" destOrd="0" presId="urn:microsoft.com/office/officeart/2018/2/layout/IconLabelList"/>
    <dgm:cxn modelId="{D44326F7-DEAD-455D-BD1D-A1B7FE08D755}" type="presParOf" srcId="{557DF975-ACF0-4B33-9CB1-400BED8FB090}" destId="{23AD6EAE-FE08-447B-B970-CB84854455B3}" srcOrd="8" destOrd="0" presId="urn:microsoft.com/office/officeart/2018/2/layout/IconLabelList"/>
    <dgm:cxn modelId="{0F5BC51B-6BFB-44D0-A7D7-746030BAA393}" type="presParOf" srcId="{23AD6EAE-FE08-447B-B970-CB84854455B3}" destId="{3481018F-6369-4FC9-925D-768505050301}" srcOrd="0" destOrd="0" presId="urn:microsoft.com/office/officeart/2018/2/layout/IconLabelList"/>
    <dgm:cxn modelId="{9F793253-3040-4220-BE6F-E5BCB4EB301E}" type="presParOf" srcId="{23AD6EAE-FE08-447B-B970-CB84854455B3}" destId="{587C38AD-C656-48A7-94DD-AC7EE617552B}" srcOrd="1" destOrd="0" presId="urn:microsoft.com/office/officeart/2018/2/layout/IconLabelList"/>
    <dgm:cxn modelId="{4E7B2C78-B812-46B5-AB4B-6F3DCD4C7D1C}" type="presParOf" srcId="{23AD6EAE-FE08-447B-B970-CB84854455B3}" destId="{95882F87-7B4A-4113-BFFE-FAAC0BA622B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47B44-A6FF-4E04-9F17-7F6EBE6B385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F93BF-2C4D-4EA8-8731-61D3247550BA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1600" b="1" dirty="0"/>
            <a:t>Zavedení státní maturitní zkoušky</a:t>
          </a:r>
          <a:endParaRPr lang="en-US" sz="1600" b="1" dirty="0"/>
        </a:p>
      </dgm:t>
    </dgm:pt>
    <dgm:pt modelId="{35219347-4CB2-4E67-B976-6AB02FEAE540}" type="parTrans" cxnId="{460F6C16-7D5A-48C3-A901-0AF868B23369}">
      <dgm:prSet/>
      <dgm:spPr/>
      <dgm:t>
        <a:bodyPr/>
        <a:lstStyle/>
        <a:p>
          <a:pPr algn="ctr"/>
          <a:endParaRPr lang="en-US"/>
        </a:p>
      </dgm:t>
    </dgm:pt>
    <dgm:pt modelId="{293006D9-514D-40A8-9F81-99CEDCC0750A}" type="sibTrans" cxnId="{460F6C16-7D5A-48C3-A901-0AF868B23369}">
      <dgm:prSet/>
      <dgm:spPr/>
      <dgm:t>
        <a:bodyPr/>
        <a:lstStyle/>
        <a:p>
          <a:pPr algn="ctr"/>
          <a:endParaRPr lang="en-US"/>
        </a:p>
      </dgm:t>
    </dgm:pt>
    <dgm:pt modelId="{40FBA288-E0FA-4714-A267-DBA72CAF93B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1600" b="1" dirty="0"/>
            <a:t>Vazba mezi předčasnými odchody a sociálním znevýhodněním</a:t>
          </a:r>
          <a:endParaRPr lang="en-US" sz="1600" b="1" dirty="0"/>
        </a:p>
      </dgm:t>
    </dgm:pt>
    <dgm:pt modelId="{511AA659-10D3-4389-8E0B-C7AD2009DE59}" type="parTrans" cxnId="{9658663A-6E33-40A9-B87B-F3E091150397}">
      <dgm:prSet/>
      <dgm:spPr/>
      <dgm:t>
        <a:bodyPr/>
        <a:lstStyle/>
        <a:p>
          <a:pPr algn="ctr"/>
          <a:endParaRPr lang="en-US"/>
        </a:p>
      </dgm:t>
    </dgm:pt>
    <dgm:pt modelId="{BFE60F92-B474-43DD-BB66-CADFEAA55BEF}" type="sibTrans" cxnId="{9658663A-6E33-40A9-B87B-F3E091150397}">
      <dgm:prSet/>
      <dgm:spPr/>
      <dgm:t>
        <a:bodyPr/>
        <a:lstStyle/>
        <a:p>
          <a:pPr algn="ctr"/>
          <a:endParaRPr lang="en-US"/>
        </a:p>
      </dgm:t>
    </dgm:pt>
    <dgm:pt modelId="{A2C4504F-E7AF-4F19-8B98-585338F5019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1600" b="1" dirty="0"/>
            <a:t>Velké rozdíly v procentu předčasných odchodů mezi kraji</a:t>
          </a:r>
          <a:endParaRPr lang="en-US" sz="1600" b="1" dirty="0"/>
        </a:p>
      </dgm:t>
    </dgm:pt>
    <dgm:pt modelId="{FF42AD43-E2C6-43C9-85DF-2E5C6DA4F3BA}" type="parTrans" cxnId="{727387CF-2440-42C1-A960-957C8A536169}">
      <dgm:prSet/>
      <dgm:spPr/>
      <dgm:t>
        <a:bodyPr/>
        <a:lstStyle/>
        <a:p>
          <a:pPr algn="ctr"/>
          <a:endParaRPr lang="en-US"/>
        </a:p>
      </dgm:t>
    </dgm:pt>
    <dgm:pt modelId="{7921F130-2A04-4A02-9E87-02FF2537E821}" type="sibTrans" cxnId="{727387CF-2440-42C1-A960-957C8A536169}">
      <dgm:prSet/>
      <dgm:spPr/>
      <dgm:t>
        <a:bodyPr/>
        <a:lstStyle/>
        <a:p>
          <a:pPr algn="ctr"/>
          <a:endParaRPr lang="en-US"/>
        </a:p>
      </dgm:t>
    </dgm:pt>
    <dgm:pt modelId="{8989BBE3-7CDB-4856-AC15-AD9C2508108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1600" b="1" dirty="0"/>
            <a:t>Ekonomický růst</a:t>
          </a:r>
          <a:endParaRPr lang="en-US" sz="1600" b="1" dirty="0"/>
        </a:p>
      </dgm:t>
    </dgm:pt>
    <dgm:pt modelId="{6B6A36A0-B2D9-4704-9150-545E484A8B62}" type="parTrans" cxnId="{CE9C5779-A5ED-4C9E-A46F-2C5CD008A8AB}">
      <dgm:prSet/>
      <dgm:spPr/>
      <dgm:t>
        <a:bodyPr/>
        <a:lstStyle/>
        <a:p>
          <a:pPr algn="ctr"/>
          <a:endParaRPr lang="en-US"/>
        </a:p>
      </dgm:t>
    </dgm:pt>
    <dgm:pt modelId="{A7358EF6-7912-4060-B591-B700CA33ACB8}" type="sibTrans" cxnId="{CE9C5779-A5ED-4C9E-A46F-2C5CD008A8AB}">
      <dgm:prSet/>
      <dgm:spPr/>
      <dgm:t>
        <a:bodyPr/>
        <a:lstStyle/>
        <a:p>
          <a:pPr algn="ctr"/>
          <a:endParaRPr lang="en-US"/>
        </a:p>
      </dgm:t>
    </dgm:pt>
    <dgm:pt modelId="{60688C97-7F0F-4CB2-B72F-31AB53F70231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cs-CZ" sz="1600" b="1" dirty="0"/>
            <a:t>Ekonomický pokles</a:t>
          </a:r>
          <a:endParaRPr lang="en-US" sz="1600" b="1" dirty="0"/>
        </a:p>
      </dgm:t>
    </dgm:pt>
    <dgm:pt modelId="{D2CC4EC4-3F04-4274-969F-4ED47662CA60}" type="parTrans" cxnId="{D402AA04-6BB8-46DE-9AB7-CAA43AC2195C}">
      <dgm:prSet/>
      <dgm:spPr/>
      <dgm:t>
        <a:bodyPr/>
        <a:lstStyle/>
        <a:p>
          <a:pPr algn="ctr"/>
          <a:endParaRPr lang="en-US"/>
        </a:p>
      </dgm:t>
    </dgm:pt>
    <dgm:pt modelId="{8B9173C2-AE68-4480-A3D1-C10303E807F6}" type="sibTrans" cxnId="{D402AA04-6BB8-46DE-9AB7-CAA43AC2195C}">
      <dgm:prSet/>
      <dgm:spPr/>
      <dgm:t>
        <a:bodyPr/>
        <a:lstStyle/>
        <a:p>
          <a:pPr algn="ctr"/>
          <a:endParaRPr lang="en-US"/>
        </a:p>
      </dgm:t>
    </dgm:pt>
    <dgm:pt modelId="{557DF975-ACF0-4B33-9CB1-400BED8FB090}" type="pres">
      <dgm:prSet presAssocID="{6D547B44-A6FF-4E04-9F17-7F6EBE6B3854}" presName="root" presStyleCnt="0">
        <dgm:presLayoutVars>
          <dgm:dir/>
          <dgm:resizeHandles val="exact"/>
        </dgm:presLayoutVars>
      </dgm:prSet>
      <dgm:spPr/>
    </dgm:pt>
    <dgm:pt modelId="{024447EA-D71A-48A5-BBC6-FDA97A6556BC}" type="pres">
      <dgm:prSet presAssocID="{61FF93BF-2C4D-4EA8-8731-61D3247550BA}" presName="compNode" presStyleCnt="0"/>
      <dgm:spPr/>
    </dgm:pt>
    <dgm:pt modelId="{EE9C351C-B1BB-434D-9C7A-B02764378680}" type="pres">
      <dgm:prSet presAssocID="{61FF93BF-2C4D-4EA8-8731-61D3247550BA}" presName="iconRect" presStyleLbl="node1" presStyleIdx="0" presStyleCnt="5" custScaleX="134254" custScaleY="1342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álkové studium – matematika se souvislou výplní"/>
        </a:ext>
      </dgm:extLst>
    </dgm:pt>
    <dgm:pt modelId="{0E490F2D-18C8-4412-A7DC-C80E3D691E69}" type="pres">
      <dgm:prSet presAssocID="{61FF93BF-2C4D-4EA8-8731-61D3247550BA}" presName="spaceRect" presStyleCnt="0"/>
      <dgm:spPr/>
    </dgm:pt>
    <dgm:pt modelId="{4C8B819A-CDF8-461D-9E1E-2FBC1EDA5913}" type="pres">
      <dgm:prSet presAssocID="{61FF93BF-2C4D-4EA8-8731-61D3247550BA}" presName="textRect" presStyleLbl="revTx" presStyleIdx="0" presStyleCnt="5" custScaleX="125255" custScaleY="45393">
        <dgm:presLayoutVars>
          <dgm:chMax val="1"/>
          <dgm:chPref val="1"/>
        </dgm:presLayoutVars>
      </dgm:prSet>
      <dgm:spPr/>
    </dgm:pt>
    <dgm:pt modelId="{C0DACB10-3A33-439E-9184-796A6DC5BB84}" type="pres">
      <dgm:prSet presAssocID="{293006D9-514D-40A8-9F81-99CEDCC0750A}" presName="sibTrans" presStyleCnt="0"/>
      <dgm:spPr/>
    </dgm:pt>
    <dgm:pt modelId="{811A5563-3561-4E2D-872B-EAE067894148}" type="pres">
      <dgm:prSet presAssocID="{40FBA288-E0FA-4714-A267-DBA72CAF93B7}" presName="compNode" presStyleCnt="0"/>
      <dgm:spPr/>
    </dgm:pt>
    <dgm:pt modelId="{96CF534F-5A15-4EE0-9393-15F11C4B8591}" type="pres">
      <dgm:prSet presAssocID="{40FBA288-E0FA-4714-A267-DBA72CAF93B7}" presName="iconRect" presStyleLbl="node1" presStyleIdx="1" presStyleCnt="5" custScaleX="134445" custScaleY="13444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řipojení se souvislou výplní"/>
        </a:ext>
      </dgm:extLst>
    </dgm:pt>
    <dgm:pt modelId="{A7020345-0A17-4E09-B151-3C185D331979}" type="pres">
      <dgm:prSet presAssocID="{40FBA288-E0FA-4714-A267-DBA72CAF93B7}" presName="spaceRect" presStyleCnt="0"/>
      <dgm:spPr/>
    </dgm:pt>
    <dgm:pt modelId="{14279A22-9402-4209-9A49-053B3E911E76}" type="pres">
      <dgm:prSet presAssocID="{40FBA288-E0FA-4714-A267-DBA72CAF93B7}" presName="textRect" presStyleLbl="revTx" presStyleIdx="1" presStyleCnt="5">
        <dgm:presLayoutVars>
          <dgm:chMax val="1"/>
          <dgm:chPref val="1"/>
        </dgm:presLayoutVars>
      </dgm:prSet>
      <dgm:spPr/>
    </dgm:pt>
    <dgm:pt modelId="{1F7485FA-8DE1-415E-B17F-759358A8030C}" type="pres">
      <dgm:prSet presAssocID="{BFE60F92-B474-43DD-BB66-CADFEAA55BEF}" presName="sibTrans" presStyleCnt="0"/>
      <dgm:spPr/>
    </dgm:pt>
    <dgm:pt modelId="{8529C4E1-A1B0-4C2F-B4B3-8C3CF63E96EF}" type="pres">
      <dgm:prSet presAssocID="{A2C4504F-E7AF-4F19-8B98-585338F50191}" presName="compNode" presStyleCnt="0"/>
      <dgm:spPr/>
    </dgm:pt>
    <dgm:pt modelId="{5D4B54CE-296B-4536-A3D5-6B3269D83161}" type="pres">
      <dgm:prSet presAssocID="{A2C4504F-E7AF-4F19-8B98-585338F50191}" presName="iconRect" presStyleLbl="node1" presStyleIdx="2" presStyleCnt="5" custScaleX="136341" custScaleY="13634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a s označeným bodem se souvislou výplní"/>
        </a:ext>
      </dgm:extLst>
    </dgm:pt>
    <dgm:pt modelId="{5F7CFA5D-AC5A-43BE-BC1F-0CFCD1144E00}" type="pres">
      <dgm:prSet presAssocID="{A2C4504F-E7AF-4F19-8B98-585338F50191}" presName="spaceRect" presStyleCnt="0"/>
      <dgm:spPr/>
    </dgm:pt>
    <dgm:pt modelId="{7CB321B7-B84A-40B6-A337-2931FE0BD63C}" type="pres">
      <dgm:prSet presAssocID="{A2C4504F-E7AF-4F19-8B98-585338F50191}" presName="textRect" presStyleLbl="revTx" presStyleIdx="2" presStyleCnt="5">
        <dgm:presLayoutVars>
          <dgm:chMax val="1"/>
          <dgm:chPref val="1"/>
        </dgm:presLayoutVars>
      </dgm:prSet>
      <dgm:spPr/>
    </dgm:pt>
    <dgm:pt modelId="{0276DB05-3044-427A-A9C8-42E09E2B7341}" type="pres">
      <dgm:prSet presAssocID="{7921F130-2A04-4A02-9E87-02FF2537E821}" presName="sibTrans" presStyleCnt="0"/>
      <dgm:spPr/>
    </dgm:pt>
    <dgm:pt modelId="{471A59A4-9C61-4787-9B9C-B493DC66F547}" type="pres">
      <dgm:prSet presAssocID="{8989BBE3-7CDB-4856-AC15-AD9C25081085}" presName="compNode" presStyleCnt="0"/>
      <dgm:spPr/>
    </dgm:pt>
    <dgm:pt modelId="{50574316-5DEE-4859-8885-6DC968C471F1}" type="pres">
      <dgm:prSet presAssocID="{8989BBE3-7CDB-4856-AC15-AD9C25081085}" presName="iconRect" presStyleLbl="node1" presStyleIdx="3" presStyleCnt="5" custScaleX="118189" custScaleY="11818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zestupný trend se souvislou výplní"/>
        </a:ext>
      </dgm:extLst>
    </dgm:pt>
    <dgm:pt modelId="{B5F68560-E668-4DAB-B266-D6EA977FE5FF}" type="pres">
      <dgm:prSet presAssocID="{8989BBE3-7CDB-4856-AC15-AD9C25081085}" presName="spaceRect" presStyleCnt="0"/>
      <dgm:spPr/>
    </dgm:pt>
    <dgm:pt modelId="{2DD060F6-120E-4AC6-9A1C-B33B680A8816}" type="pres">
      <dgm:prSet presAssocID="{8989BBE3-7CDB-4856-AC15-AD9C25081085}" presName="textRect" presStyleLbl="revTx" presStyleIdx="3" presStyleCnt="5">
        <dgm:presLayoutVars>
          <dgm:chMax val="1"/>
          <dgm:chPref val="1"/>
        </dgm:presLayoutVars>
      </dgm:prSet>
      <dgm:spPr/>
    </dgm:pt>
    <dgm:pt modelId="{9A837D3A-BB38-42E2-9FD6-7549530F73DB}" type="pres">
      <dgm:prSet presAssocID="{A7358EF6-7912-4060-B591-B700CA33ACB8}" presName="sibTrans" presStyleCnt="0"/>
      <dgm:spPr/>
    </dgm:pt>
    <dgm:pt modelId="{23AD6EAE-FE08-447B-B970-CB84854455B3}" type="pres">
      <dgm:prSet presAssocID="{60688C97-7F0F-4CB2-B72F-31AB53F70231}" presName="compNode" presStyleCnt="0"/>
      <dgm:spPr/>
    </dgm:pt>
    <dgm:pt modelId="{3481018F-6369-4FC9-925D-768505050301}" type="pres">
      <dgm:prSet presAssocID="{60688C97-7F0F-4CB2-B72F-31AB53F70231}" presName="iconRect" presStyleLbl="node1" presStyleIdx="4" presStyleCnt="5" custScaleX="128678" custScaleY="12867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f sestupného trendu se souvislou výplní"/>
        </a:ext>
      </dgm:extLst>
    </dgm:pt>
    <dgm:pt modelId="{587C38AD-C656-48A7-94DD-AC7EE617552B}" type="pres">
      <dgm:prSet presAssocID="{60688C97-7F0F-4CB2-B72F-31AB53F70231}" presName="spaceRect" presStyleCnt="0"/>
      <dgm:spPr/>
    </dgm:pt>
    <dgm:pt modelId="{95882F87-7B4A-4113-BFFE-FAAC0BA622BD}" type="pres">
      <dgm:prSet presAssocID="{60688C97-7F0F-4CB2-B72F-31AB53F7023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402AA04-6BB8-46DE-9AB7-CAA43AC2195C}" srcId="{6D547B44-A6FF-4E04-9F17-7F6EBE6B3854}" destId="{60688C97-7F0F-4CB2-B72F-31AB53F70231}" srcOrd="4" destOrd="0" parTransId="{D2CC4EC4-3F04-4274-969F-4ED47662CA60}" sibTransId="{8B9173C2-AE68-4480-A3D1-C10303E807F6}"/>
    <dgm:cxn modelId="{B7221612-9BAD-4545-B1E0-911D1849F592}" type="presOf" srcId="{6D547B44-A6FF-4E04-9F17-7F6EBE6B3854}" destId="{557DF975-ACF0-4B33-9CB1-400BED8FB090}" srcOrd="0" destOrd="0" presId="urn:microsoft.com/office/officeart/2018/2/layout/IconLabelList"/>
    <dgm:cxn modelId="{460F6C16-7D5A-48C3-A901-0AF868B23369}" srcId="{6D547B44-A6FF-4E04-9F17-7F6EBE6B3854}" destId="{61FF93BF-2C4D-4EA8-8731-61D3247550BA}" srcOrd="0" destOrd="0" parTransId="{35219347-4CB2-4E67-B976-6AB02FEAE540}" sibTransId="{293006D9-514D-40A8-9F81-99CEDCC0750A}"/>
    <dgm:cxn modelId="{9191AB34-275C-4118-AB0C-227B056A072A}" type="presOf" srcId="{8989BBE3-7CDB-4856-AC15-AD9C25081085}" destId="{2DD060F6-120E-4AC6-9A1C-B33B680A8816}" srcOrd="0" destOrd="0" presId="urn:microsoft.com/office/officeart/2018/2/layout/IconLabelList"/>
    <dgm:cxn modelId="{9658663A-6E33-40A9-B87B-F3E091150397}" srcId="{6D547B44-A6FF-4E04-9F17-7F6EBE6B3854}" destId="{40FBA288-E0FA-4714-A267-DBA72CAF93B7}" srcOrd="1" destOrd="0" parTransId="{511AA659-10D3-4389-8E0B-C7AD2009DE59}" sibTransId="{BFE60F92-B474-43DD-BB66-CADFEAA55BEF}"/>
    <dgm:cxn modelId="{F68B893A-F905-4CA8-9944-68D4CAF44DAF}" type="presOf" srcId="{40FBA288-E0FA-4714-A267-DBA72CAF93B7}" destId="{14279A22-9402-4209-9A49-053B3E911E76}" srcOrd="0" destOrd="0" presId="urn:microsoft.com/office/officeart/2018/2/layout/IconLabelList"/>
    <dgm:cxn modelId="{73149165-2129-40BB-A5CA-92EF373D302F}" type="presOf" srcId="{A2C4504F-E7AF-4F19-8B98-585338F50191}" destId="{7CB321B7-B84A-40B6-A337-2931FE0BD63C}" srcOrd="0" destOrd="0" presId="urn:microsoft.com/office/officeart/2018/2/layout/IconLabelList"/>
    <dgm:cxn modelId="{CE9C5779-A5ED-4C9E-A46F-2C5CD008A8AB}" srcId="{6D547B44-A6FF-4E04-9F17-7F6EBE6B3854}" destId="{8989BBE3-7CDB-4856-AC15-AD9C25081085}" srcOrd="3" destOrd="0" parTransId="{6B6A36A0-B2D9-4704-9150-545E484A8B62}" sibTransId="{A7358EF6-7912-4060-B591-B700CA33ACB8}"/>
    <dgm:cxn modelId="{01B00E84-68B3-462D-B6C9-115EA8E51ED2}" type="presOf" srcId="{61FF93BF-2C4D-4EA8-8731-61D3247550BA}" destId="{4C8B819A-CDF8-461D-9E1E-2FBC1EDA5913}" srcOrd="0" destOrd="0" presId="urn:microsoft.com/office/officeart/2018/2/layout/IconLabelList"/>
    <dgm:cxn modelId="{C07D3199-0698-4E84-BE0B-2E8A252AB03C}" type="presOf" srcId="{60688C97-7F0F-4CB2-B72F-31AB53F70231}" destId="{95882F87-7B4A-4113-BFFE-FAAC0BA622BD}" srcOrd="0" destOrd="0" presId="urn:microsoft.com/office/officeart/2018/2/layout/IconLabelList"/>
    <dgm:cxn modelId="{727387CF-2440-42C1-A960-957C8A536169}" srcId="{6D547B44-A6FF-4E04-9F17-7F6EBE6B3854}" destId="{A2C4504F-E7AF-4F19-8B98-585338F50191}" srcOrd="2" destOrd="0" parTransId="{FF42AD43-E2C6-43C9-85DF-2E5C6DA4F3BA}" sibTransId="{7921F130-2A04-4A02-9E87-02FF2537E821}"/>
    <dgm:cxn modelId="{C921655B-063B-48BE-9B73-30FDCDABEDAB}" type="presParOf" srcId="{557DF975-ACF0-4B33-9CB1-400BED8FB090}" destId="{024447EA-D71A-48A5-BBC6-FDA97A6556BC}" srcOrd="0" destOrd="0" presId="urn:microsoft.com/office/officeart/2018/2/layout/IconLabelList"/>
    <dgm:cxn modelId="{793BA137-58F8-421C-8062-923CF5CBC2E5}" type="presParOf" srcId="{024447EA-D71A-48A5-BBC6-FDA97A6556BC}" destId="{EE9C351C-B1BB-434D-9C7A-B02764378680}" srcOrd="0" destOrd="0" presId="urn:microsoft.com/office/officeart/2018/2/layout/IconLabelList"/>
    <dgm:cxn modelId="{A733C764-DA51-42D6-8882-E2A734DBED25}" type="presParOf" srcId="{024447EA-D71A-48A5-BBC6-FDA97A6556BC}" destId="{0E490F2D-18C8-4412-A7DC-C80E3D691E69}" srcOrd="1" destOrd="0" presId="urn:microsoft.com/office/officeart/2018/2/layout/IconLabelList"/>
    <dgm:cxn modelId="{F7CE23F1-C743-478A-A516-1AA57069E210}" type="presParOf" srcId="{024447EA-D71A-48A5-BBC6-FDA97A6556BC}" destId="{4C8B819A-CDF8-461D-9E1E-2FBC1EDA5913}" srcOrd="2" destOrd="0" presId="urn:microsoft.com/office/officeart/2018/2/layout/IconLabelList"/>
    <dgm:cxn modelId="{D0007E65-687F-48FE-9E89-C8B16DE0FC2C}" type="presParOf" srcId="{557DF975-ACF0-4B33-9CB1-400BED8FB090}" destId="{C0DACB10-3A33-439E-9184-796A6DC5BB84}" srcOrd="1" destOrd="0" presId="urn:microsoft.com/office/officeart/2018/2/layout/IconLabelList"/>
    <dgm:cxn modelId="{84F21B76-950C-4853-8536-70E1D8BC17EE}" type="presParOf" srcId="{557DF975-ACF0-4B33-9CB1-400BED8FB090}" destId="{811A5563-3561-4E2D-872B-EAE067894148}" srcOrd="2" destOrd="0" presId="urn:microsoft.com/office/officeart/2018/2/layout/IconLabelList"/>
    <dgm:cxn modelId="{5FB74991-F0F3-4CF5-8CC2-D5EA3127B3CA}" type="presParOf" srcId="{811A5563-3561-4E2D-872B-EAE067894148}" destId="{96CF534F-5A15-4EE0-9393-15F11C4B8591}" srcOrd="0" destOrd="0" presId="urn:microsoft.com/office/officeart/2018/2/layout/IconLabelList"/>
    <dgm:cxn modelId="{D064E3E6-4CF4-4742-9468-EBB1A1747F0A}" type="presParOf" srcId="{811A5563-3561-4E2D-872B-EAE067894148}" destId="{A7020345-0A17-4E09-B151-3C185D331979}" srcOrd="1" destOrd="0" presId="urn:microsoft.com/office/officeart/2018/2/layout/IconLabelList"/>
    <dgm:cxn modelId="{848F3F34-64D4-4E5E-A977-8BDE247BC976}" type="presParOf" srcId="{811A5563-3561-4E2D-872B-EAE067894148}" destId="{14279A22-9402-4209-9A49-053B3E911E76}" srcOrd="2" destOrd="0" presId="urn:microsoft.com/office/officeart/2018/2/layout/IconLabelList"/>
    <dgm:cxn modelId="{3320006F-D07E-471B-BE5A-B311223659BA}" type="presParOf" srcId="{557DF975-ACF0-4B33-9CB1-400BED8FB090}" destId="{1F7485FA-8DE1-415E-B17F-759358A8030C}" srcOrd="3" destOrd="0" presId="urn:microsoft.com/office/officeart/2018/2/layout/IconLabelList"/>
    <dgm:cxn modelId="{C47BA1BF-126C-40B0-B65C-28DFA2D6D500}" type="presParOf" srcId="{557DF975-ACF0-4B33-9CB1-400BED8FB090}" destId="{8529C4E1-A1B0-4C2F-B4B3-8C3CF63E96EF}" srcOrd="4" destOrd="0" presId="urn:microsoft.com/office/officeart/2018/2/layout/IconLabelList"/>
    <dgm:cxn modelId="{9B82DCDC-3F50-4D12-ABD2-64881088EA77}" type="presParOf" srcId="{8529C4E1-A1B0-4C2F-B4B3-8C3CF63E96EF}" destId="{5D4B54CE-296B-4536-A3D5-6B3269D83161}" srcOrd="0" destOrd="0" presId="urn:microsoft.com/office/officeart/2018/2/layout/IconLabelList"/>
    <dgm:cxn modelId="{3411B4B1-969C-49C7-8C0B-17B956E5CCCC}" type="presParOf" srcId="{8529C4E1-A1B0-4C2F-B4B3-8C3CF63E96EF}" destId="{5F7CFA5D-AC5A-43BE-BC1F-0CFCD1144E00}" srcOrd="1" destOrd="0" presId="urn:microsoft.com/office/officeart/2018/2/layout/IconLabelList"/>
    <dgm:cxn modelId="{7528FC53-DFB2-4465-B1B6-CBEE8F8436A8}" type="presParOf" srcId="{8529C4E1-A1B0-4C2F-B4B3-8C3CF63E96EF}" destId="{7CB321B7-B84A-40B6-A337-2931FE0BD63C}" srcOrd="2" destOrd="0" presId="urn:microsoft.com/office/officeart/2018/2/layout/IconLabelList"/>
    <dgm:cxn modelId="{0DF18BE6-61BA-42A9-8AE1-7DE1942D38A7}" type="presParOf" srcId="{557DF975-ACF0-4B33-9CB1-400BED8FB090}" destId="{0276DB05-3044-427A-A9C8-42E09E2B7341}" srcOrd="5" destOrd="0" presId="urn:microsoft.com/office/officeart/2018/2/layout/IconLabelList"/>
    <dgm:cxn modelId="{B611761A-2817-4A8E-9E17-5C2EBB5365AC}" type="presParOf" srcId="{557DF975-ACF0-4B33-9CB1-400BED8FB090}" destId="{471A59A4-9C61-4787-9B9C-B493DC66F547}" srcOrd="6" destOrd="0" presId="urn:microsoft.com/office/officeart/2018/2/layout/IconLabelList"/>
    <dgm:cxn modelId="{327647A6-31A4-4C98-9FE7-B9509EC0829E}" type="presParOf" srcId="{471A59A4-9C61-4787-9B9C-B493DC66F547}" destId="{50574316-5DEE-4859-8885-6DC968C471F1}" srcOrd="0" destOrd="0" presId="urn:microsoft.com/office/officeart/2018/2/layout/IconLabelList"/>
    <dgm:cxn modelId="{82B5945C-52D3-4E1A-A467-B65739DDD65C}" type="presParOf" srcId="{471A59A4-9C61-4787-9B9C-B493DC66F547}" destId="{B5F68560-E668-4DAB-B266-D6EA977FE5FF}" srcOrd="1" destOrd="0" presId="urn:microsoft.com/office/officeart/2018/2/layout/IconLabelList"/>
    <dgm:cxn modelId="{7506EDE7-49B8-42DE-90F7-70CB7C8B6239}" type="presParOf" srcId="{471A59A4-9C61-4787-9B9C-B493DC66F547}" destId="{2DD060F6-120E-4AC6-9A1C-B33B680A8816}" srcOrd="2" destOrd="0" presId="urn:microsoft.com/office/officeart/2018/2/layout/IconLabelList"/>
    <dgm:cxn modelId="{C767FA52-0D59-488C-B194-94BAC50E5F24}" type="presParOf" srcId="{557DF975-ACF0-4B33-9CB1-400BED8FB090}" destId="{9A837D3A-BB38-42E2-9FD6-7549530F73DB}" srcOrd="7" destOrd="0" presId="urn:microsoft.com/office/officeart/2018/2/layout/IconLabelList"/>
    <dgm:cxn modelId="{ED47D380-EB9D-4095-A452-3244CDDEFB19}" type="presParOf" srcId="{557DF975-ACF0-4B33-9CB1-400BED8FB090}" destId="{23AD6EAE-FE08-447B-B970-CB84854455B3}" srcOrd="8" destOrd="0" presId="urn:microsoft.com/office/officeart/2018/2/layout/IconLabelList"/>
    <dgm:cxn modelId="{048F9D70-70C6-42AF-9E32-439636366741}" type="presParOf" srcId="{23AD6EAE-FE08-447B-B970-CB84854455B3}" destId="{3481018F-6369-4FC9-925D-768505050301}" srcOrd="0" destOrd="0" presId="urn:microsoft.com/office/officeart/2018/2/layout/IconLabelList"/>
    <dgm:cxn modelId="{B63A9FAD-CABE-459B-A2DB-26CD14D4315A}" type="presParOf" srcId="{23AD6EAE-FE08-447B-B970-CB84854455B3}" destId="{587C38AD-C656-48A7-94DD-AC7EE617552B}" srcOrd="1" destOrd="0" presId="urn:microsoft.com/office/officeart/2018/2/layout/IconLabelList"/>
    <dgm:cxn modelId="{0F078348-ABDC-4F9A-BA70-EB0D65081868}" type="presParOf" srcId="{23AD6EAE-FE08-447B-B970-CB84854455B3}" destId="{95882F87-7B4A-4113-BFFE-FAAC0BA622B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C351C-B1BB-434D-9C7A-B02764378680}">
      <dsp:nvSpPr>
        <dsp:cNvPr id="0" name=""/>
        <dsp:cNvSpPr/>
      </dsp:nvSpPr>
      <dsp:spPr>
        <a:xfrm>
          <a:off x="572929" y="932705"/>
          <a:ext cx="1058784" cy="1058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B819A-CDF8-461D-9E1E-2FBC1EDA5913}">
      <dsp:nvSpPr>
        <dsp:cNvPr id="0" name=""/>
        <dsp:cNvSpPr/>
      </dsp:nvSpPr>
      <dsp:spPr>
        <a:xfrm>
          <a:off x="4750" y="2129807"/>
          <a:ext cx="2195142" cy="76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Vysoké zastoupení odborného vzdělávání</a:t>
          </a:r>
          <a:endParaRPr lang="en-US" sz="1600" b="1" kern="1200" dirty="0"/>
        </a:p>
      </dsp:txBody>
      <dsp:txXfrm>
        <a:off x="4750" y="2129807"/>
        <a:ext cx="2195142" cy="760067"/>
      </dsp:txXfrm>
    </dsp:sp>
    <dsp:sp modelId="{96CF534F-5A15-4EE0-9393-15F11C4B8591}">
      <dsp:nvSpPr>
        <dsp:cNvPr id="0" name=""/>
        <dsp:cNvSpPr/>
      </dsp:nvSpPr>
      <dsp:spPr>
        <a:xfrm>
          <a:off x="2852711" y="932329"/>
          <a:ext cx="1060290" cy="10602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79A22-9402-4209-9A49-053B3E911E76}">
      <dsp:nvSpPr>
        <dsp:cNvPr id="0" name=""/>
        <dsp:cNvSpPr/>
      </dsp:nvSpPr>
      <dsp:spPr>
        <a:xfrm>
          <a:off x="2506587" y="2130183"/>
          <a:ext cx="1752539" cy="76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Nabídka lehčích vzdělávacích programů</a:t>
          </a:r>
          <a:endParaRPr lang="en-US" sz="1600" b="1" kern="1200" dirty="0"/>
        </a:p>
      </dsp:txBody>
      <dsp:txXfrm>
        <a:off x="2506587" y="2130183"/>
        <a:ext cx="1752539" cy="760067"/>
      </dsp:txXfrm>
    </dsp:sp>
    <dsp:sp modelId="{5D4B54CE-296B-4536-A3D5-6B3269D83161}">
      <dsp:nvSpPr>
        <dsp:cNvPr id="0" name=""/>
        <dsp:cNvSpPr/>
      </dsp:nvSpPr>
      <dsp:spPr>
        <a:xfrm>
          <a:off x="4904468" y="928591"/>
          <a:ext cx="1075243" cy="10752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321B7-B84A-40B6-A337-2931FE0BD63C}">
      <dsp:nvSpPr>
        <dsp:cNvPr id="0" name=""/>
        <dsp:cNvSpPr/>
      </dsp:nvSpPr>
      <dsp:spPr>
        <a:xfrm>
          <a:off x="4565820" y="2133921"/>
          <a:ext cx="1752539" cy="76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Prostupnost vzdělávání</a:t>
          </a:r>
          <a:endParaRPr lang="en-US" sz="1600" b="1" kern="1200" dirty="0"/>
        </a:p>
      </dsp:txBody>
      <dsp:txXfrm>
        <a:off x="4565820" y="2133921"/>
        <a:ext cx="1752539" cy="760067"/>
      </dsp:txXfrm>
    </dsp:sp>
    <dsp:sp modelId="{50574316-5DEE-4859-8885-6DC968C471F1}">
      <dsp:nvSpPr>
        <dsp:cNvPr id="0" name=""/>
        <dsp:cNvSpPr/>
      </dsp:nvSpPr>
      <dsp:spPr>
        <a:xfrm>
          <a:off x="7035279" y="964379"/>
          <a:ext cx="932088" cy="9320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060F6-120E-4AC6-9A1C-B33B680A8816}">
      <dsp:nvSpPr>
        <dsp:cNvPr id="0" name=""/>
        <dsp:cNvSpPr/>
      </dsp:nvSpPr>
      <dsp:spPr>
        <a:xfrm>
          <a:off x="6625054" y="2098133"/>
          <a:ext cx="1752539" cy="76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Možnost získání kvalifikace prostřednictvím NSK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(národní soustava kvalifikací)</a:t>
          </a:r>
          <a:endParaRPr lang="en-US" sz="1600" b="1" kern="1200" dirty="0"/>
        </a:p>
      </dsp:txBody>
      <dsp:txXfrm>
        <a:off x="6625054" y="2098133"/>
        <a:ext cx="1752539" cy="760067"/>
      </dsp:txXfrm>
    </dsp:sp>
    <dsp:sp modelId="{3481018F-6369-4FC9-925D-768505050301}">
      <dsp:nvSpPr>
        <dsp:cNvPr id="0" name=""/>
        <dsp:cNvSpPr/>
      </dsp:nvSpPr>
      <dsp:spPr>
        <a:xfrm>
          <a:off x="9053152" y="943699"/>
          <a:ext cx="1014809" cy="10148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82F87-7B4A-4113-BFFE-FAAC0BA622BD}">
      <dsp:nvSpPr>
        <dsp:cNvPr id="0" name=""/>
        <dsp:cNvSpPr/>
      </dsp:nvSpPr>
      <dsp:spPr>
        <a:xfrm>
          <a:off x="8684287" y="2118813"/>
          <a:ext cx="1752539" cy="76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Kariérové poradenství</a:t>
          </a:r>
          <a:endParaRPr lang="en-US" sz="1600" b="1" kern="1200" dirty="0"/>
        </a:p>
      </dsp:txBody>
      <dsp:txXfrm>
        <a:off x="8684287" y="2118813"/>
        <a:ext cx="1752539" cy="7600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C351C-B1BB-434D-9C7A-B02764378680}">
      <dsp:nvSpPr>
        <dsp:cNvPr id="0" name=""/>
        <dsp:cNvSpPr/>
      </dsp:nvSpPr>
      <dsp:spPr>
        <a:xfrm>
          <a:off x="577642" y="1019368"/>
          <a:ext cx="1073651" cy="10736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B819A-CDF8-461D-9E1E-2FBC1EDA5913}">
      <dsp:nvSpPr>
        <dsp:cNvPr id="0" name=""/>
        <dsp:cNvSpPr/>
      </dsp:nvSpPr>
      <dsp:spPr>
        <a:xfrm>
          <a:off x="1484" y="2304505"/>
          <a:ext cx="2225967" cy="209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Zavedení státní maturitní zkoušky</a:t>
          </a:r>
          <a:endParaRPr lang="en-US" sz="1600" b="1" kern="1200" dirty="0"/>
        </a:p>
      </dsp:txBody>
      <dsp:txXfrm>
        <a:off x="1484" y="2304505"/>
        <a:ext cx="2225967" cy="209318"/>
      </dsp:txXfrm>
    </dsp:sp>
    <dsp:sp modelId="{96CF534F-5A15-4EE0-9393-15F11C4B8591}">
      <dsp:nvSpPr>
        <dsp:cNvPr id="0" name=""/>
        <dsp:cNvSpPr/>
      </dsp:nvSpPr>
      <dsp:spPr>
        <a:xfrm>
          <a:off x="2889437" y="956034"/>
          <a:ext cx="1075179" cy="1075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79A22-9402-4209-9A49-053B3E911E76}">
      <dsp:nvSpPr>
        <dsp:cNvPr id="0" name=""/>
        <dsp:cNvSpPr/>
      </dsp:nvSpPr>
      <dsp:spPr>
        <a:xfrm>
          <a:off x="2538452" y="2116032"/>
          <a:ext cx="1777148" cy="461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Vazba mezi předčasnými odchody a sociálním znevýhodněním</a:t>
          </a:r>
          <a:endParaRPr lang="en-US" sz="1600" b="1" kern="1200" dirty="0"/>
        </a:p>
      </dsp:txBody>
      <dsp:txXfrm>
        <a:off x="2538452" y="2116032"/>
        <a:ext cx="1777148" cy="461125"/>
      </dsp:txXfrm>
    </dsp:sp>
    <dsp:sp modelId="{5D4B54CE-296B-4536-A3D5-6B3269D83161}">
      <dsp:nvSpPr>
        <dsp:cNvPr id="0" name=""/>
        <dsp:cNvSpPr/>
      </dsp:nvSpPr>
      <dsp:spPr>
        <a:xfrm>
          <a:off x="4970005" y="952243"/>
          <a:ext cx="1090341" cy="10903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321B7-B84A-40B6-A337-2931FE0BD63C}">
      <dsp:nvSpPr>
        <dsp:cNvPr id="0" name=""/>
        <dsp:cNvSpPr/>
      </dsp:nvSpPr>
      <dsp:spPr>
        <a:xfrm>
          <a:off x="4626602" y="2119822"/>
          <a:ext cx="1777148" cy="461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Velké rozdíly v procentu předčasných odchodů mezi kraji</a:t>
          </a:r>
          <a:endParaRPr lang="en-US" sz="1600" b="1" kern="1200" dirty="0"/>
        </a:p>
      </dsp:txBody>
      <dsp:txXfrm>
        <a:off x="4626602" y="2119822"/>
        <a:ext cx="1777148" cy="461125"/>
      </dsp:txXfrm>
    </dsp:sp>
    <dsp:sp modelId="{50574316-5DEE-4859-8885-6DC968C471F1}">
      <dsp:nvSpPr>
        <dsp:cNvPr id="0" name=""/>
        <dsp:cNvSpPr/>
      </dsp:nvSpPr>
      <dsp:spPr>
        <a:xfrm>
          <a:off x="7130737" y="988534"/>
          <a:ext cx="945177" cy="9451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060F6-120E-4AC6-9A1C-B33B680A8816}">
      <dsp:nvSpPr>
        <dsp:cNvPr id="0" name=""/>
        <dsp:cNvSpPr/>
      </dsp:nvSpPr>
      <dsp:spPr>
        <a:xfrm>
          <a:off x="6714751" y="2083531"/>
          <a:ext cx="1777148" cy="461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Ekonomický růst</a:t>
          </a:r>
          <a:endParaRPr lang="en-US" sz="1600" b="1" kern="1200" dirty="0"/>
        </a:p>
      </dsp:txBody>
      <dsp:txXfrm>
        <a:off x="6714751" y="2083531"/>
        <a:ext cx="1777148" cy="461125"/>
      </dsp:txXfrm>
    </dsp:sp>
    <dsp:sp modelId="{3481018F-6369-4FC9-925D-768505050301}">
      <dsp:nvSpPr>
        <dsp:cNvPr id="0" name=""/>
        <dsp:cNvSpPr/>
      </dsp:nvSpPr>
      <dsp:spPr>
        <a:xfrm>
          <a:off x="9176945" y="967564"/>
          <a:ext cx="1029059" cy="10290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82F87-7B4A-4113-BFFE-FAAC0BA622BD}">
      <dsp:nvSpPr>
        <dsp:cNvPr id="0" name=""/>
        <dsp:cNvSpPr/>
      </dsp:nvSpPr>
      <dsp:spPr>
        <a:xfrm>
          <a:off x="8802901" y="2104502"/>
          <a:ext cx="1777148" cy="461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Ekonomický pokles</a:t>
          </a:r>
          <a:endParaRPr lang="en-US" sz="1600" b="1" kern="1200" dirty="0"/>
        </a:p>
      </dsp:txBody>
      <dsp:txXfrm>
        <a:off x="8802901" y="2104502"/>
        <a:ext cx="1777148" cy="461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36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7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12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5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40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52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4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6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4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35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5CA037-6FE7-425F-9A00-264CB6B298D2}" type="datetimeFigureOut">
              <a:rPr lang="cs-CZ" smtClean="0"/>
              <a:t>26.02.2021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19685E-0B9B-4F64-973C-EEA4142D047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3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a.horakova@ppp-sumperk.cz" TargetMode="External"/><Relationship Id="rId7" Type="http://schemas.openxmlformats.org/officeDocument/2006/relationships/image" Target="../media/image37.png"/><Relationship Id="rId2" Type="http://schemas.openxmlformats.org/officeDocument/2006/relationships/hyperlink" Target="mailto:vedouci@ppp-jesenik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ajcova@ppp-prostejov.cz" TargetMode="External"/><Relationship Id="rId5" Type="http://schemas.openxmlformats.org/officeDocument/2006/relationships/hyperlink" Target="mailto:metodikprerov.kcppo@gmail.com" TargetMode="External"/><Relationship Id="rId4" Type="http://schemas.openxmlformats.org/officeDocument/2006/relationships/hyperlink" Target="mailto:metodikolomouc.kcppo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osoba, vázanka, interiér&#10;&#10;Popis byl vytvořen automaticky">
            <a:extLst>
              <a:ext uri="{FF2B5EF4-FFF2-40B4-BE49-F238E27FC236}">
                <a16:creationId xmlns:a16="http://schemas.microsoft.com/office/drawing/2014/main" id="{797EAFC4-2055-4176-8F95-5F30BECFD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20296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D5EF92-7315-41EC-A444-E32D5685E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5732" y="1537778"/>
            <a:ext cx="10058400" cy="822960"/>
          </a:xfrm>
        </p:spPr>
        <p:txBody>
          <a:bodyPr>
            <a:normAutofit/>
          </a:bodyPr>
          <a:lstStyle/>
          <a:p>
            <a:r>
              <a:rPr lang="cs-CZ" sz="4800" b="1" i="0" spc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Dokončené vzdělání </a:t>
            </a:r>
            <a:endParaRPr lang="cs-CZ" sz="4800" b="1" spc="0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2DDD50-FC43-489E-B614-5B6627BB5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407" y="2671118"/>
            <a:ext cx="7001068" cy="1356644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chemeClr val="bg1"/>
                </a:solidFill>
                <a:effectLst/>
                <a:latin typeface="+mn-lt"/>
              </a:rPr>
              <a:t>vstupenka do života </a:t>
            </a:r>
          </a:p>
          <a:p>
            <a:r>
              <a:rPr lang="cs-CZ" b="0" i="0" dirty="0">
                <a:solidFill>
                  <a:schemeClr val="bg1"/>
                </a:solidFill>
                <a:effectLst/>
                <a:latin typeface="+mn-lt"/>
              </a:rPr>
              <a:t>s finanční jistotou!</a:t>
            </a:r>
          </a:p>
          <a:p>
            <a:endParaRPr lang="cs-CZ" sz="1600" cap="none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1A065EE-186A-4781-AB25-552198F27DA5}"/>
              </a:ext>
            </a:extLst>
          </p:cNvPr>
          <p:cNvSpPr txBox="1"/>
          <p:nvPr/>
        </p:nvSpPr>
        <p:spPr>
          <a:xfrm>
            <a:off x="723900" y="5440627"/>
            <a:ext cx="1074419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Krajské centrum prevence předčasných odchodů ze vzdělávání (KCPPO)</a:t>
            </a:r>
          </a:p>
        </p:txBody>
      </p:sp>
    </p:spTree>
    <p:extLst>
      <p:ext uri="{BB962C8B-B14F-4D97-AF65-F5344CB8AC3E}">
        <p14:creationId xmlns:p14="http://schemas.microsoft.com/office/powerpoint/2010/main" val="101694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0F2B2-4E6A-4C45-A8B5-DB6083D8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Rizikové faktory v ČR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F3B23D3-F113-4A1C-BC36-8C40622A8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57026"/>
              </p:ext>
            </p:extLst>
          </p:nvPr>
        </p:nvGraphicFramePr>
        <p:xfrm>
          <a:off x="857797" y="2046514"/>
          <a:ext cx="10581534" cy="353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89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C8ADF-9266-4241-A5B3-6D8B1182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Rizikové faktory v ČR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0DB10F-E4C6-40EA-A4DA-3767A49F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52734"/>
            <a:ext cx="10058400" cy="3909527"/>
          </a:xfrm>
        </p:spPr>
        <p:txBody>
          <a:bodyPr>
            <a:normAutofit lnSpcReduction="10000"/>
          </a:bodyPr>
          <a:lstStyle/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Zavedení státní maturitní zkoušky</a:t>
            </a:r>
          </a:p>
          <a:p>
            <a:pPr marL="719138" indent="0">
              <a:buNone/>
            </a:pPr>
            <a:r>
              <a:rPr lang="cs-CZ" dirty="0"/>
              <a:t>= nárůst předčasných odchodů od roku 2011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Vazba mezi předčasnými odchody a sociálním znevýhodněním </a:t>
            </a:r>
          </a:p>
          <a:p>
            <a:pPr marL="719138" indent="0">
              <a:buNone/>
            </a:pPr>
            <a:r>
              <a:rPr lang="cs-CZ" dirty="0"/>
              <a:t>= v ČR existuje významná souvislost mezi soc. - eko. statusem rodiny a vzdělávací dráhou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Velké rozdíly v % předčasných odchodů mezi kraji 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Ekonomický růst </a:t>
            </a:r>
          </a:p>
          <a:p>
            <a:pPr marL="719138" indent="0">
              <a:buNone/>
            </a:pPr>
            <a:r>
              <a:rPr lang="cs-CZ" dirty="0"/>
              <a:t>= zisk práce bez odpovídajícího vzdělání, preference rychlého výdělku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Ekonomický pokles </a:t>
            </a:r>
          </a:p>
          <a:p>
            <a:pPr marL="719138" indent="0">
              <a:buNone/>
            </a:pPr>
            <a:r>
              <a:rPr lang="cs-CZ" dirty="0"/>
              <a:t>= nedostatek financí na vzdělávání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endParaRPr lang="cs-CZ" dirty="0"/>
          </a:p>
          <a:p>
            <a:pPr marL="354013" indent="-2603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AutoShape 2" descr="Risk  free icon">
            <a:extLst>
              <a:ext uri="{FF2B5EF4-FFF2-40B4-BE49-F238E27FC236}">
                <a16:creationId xmlns:a16="http://schemas.microsoft.com/office/drawing/2014/main" id="{1122CB2B-5EEA-434E-8E60-7F9AF8555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Obsah obrázku text, podepsat, vektorová grafika&#10;&#10;Popis byl vytvořen automaticky">
            <a:extLst>
              <a:ext uri="{FF2B5EF4-FFF2-40B4-BE49-F238E27FC236}">
                <a16:creationId xmlns:a16="http://schemas.microsoft.com/office/drawing/2014/main" id="{6B0F2ECA-6550-4B21-B8B9-32BF969B9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07" y="4217881"/>
            <a:ext cx="1651213" cy="16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0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768C6-0C42-4CF7-A3ED-B54B05FB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Jaké jsou možnosti řešení situace?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327272-628F-48C9-838E-CE15199E8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3404"/>
            <a:ext cx="10058400" cy="4049486"/>
          </a:xfrm>
        </p:spPr>
        <p:txBody>
          <a:bodyPr>
            <a:normAutofit fontScale="92500" lnSpcReduction="10000"/>
          </a:bodyPr>
          <a:lstStyle/>
          <a:p>
            <a:pPr marL="354013" indent="-354013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Předčasné odchody jsou charakteristické:</a:t>
            </a:r>
            <a:endParaRPr lang="cs-CZ" sz="100" dirty="0"/>
          </a:p>
          <a:p>
            <a:pPr marL="719138" indent="-176213">
              <a:buFont typeface="Arial" panose="020B0604020202020204" pitchFamily="34" charset="0"/>
              <a:buChar char="•"/>
            </a:pPr>
            <a:r>
              <a:rPr lang="cs-CZ" sz="2200" dirty="0"/>
              <a:t>Dlouhodobostí = složitý průběh postupného odpojování žáka od školy</a:t>
            </a:r>
          </a:p>
          <a:p>
            <a:pPr marL="719138" indent="-176213">
              <a:buFont typeface="Arial" panose="020B0604020202020204" pitchFamily="34" charset="0"/>
              <a:buChar char="•"/>
            </a:pPr>
            <a:r>
              <a:rPr lang="cs-CZ" sz="2200" dirty="0"/>
              <a:t>Komplexností = vliv řady faktorů (individuální úroveň, rodina, škola, komunita, trh práce)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Opatření zaměřená proti předčasným odchodům musí být komplexní:</a:t>
            </a:r>
          </a:p>
          <a:p>
            <a:pPr marL="719138" indent="-176213">
              <a:buFont typeface="Arial" panose="020B0604020202020204" pitchFamily="34" charset="0"/>
              <a:buChar char="•"/>
            </a:pPr>
            <a:r>
              <a:rPr lang="cs-CZ" sz="2200" dirty="0"/>
              <a:t>Prevence</a:t>
            </a:r>
          </a:p>
          <a:p>
            <a:pPr marL="719138" indent="-176213">
              <a:buFont typeface="Arial" panose="020B0604020202020204" pitchFamily="34" charset="0"/>
              <a:buChar char="•"/>
            </a:pPr>
            <a:r>
              <a:rPr lang="cs-CZ" sz="2200" dirty="0"/>
              <a:t>Intervence</a:t>
            </a:r>
          </a:p>
          <a:p>
            <a:pPr marL="719138" indent="-176213">
              <a:buFont typeface="Arial" panose="020B0604020202020204" pitchFamily="34" charset="0"/>
              <a:buChar char="•"/>
            </a:pPr>
            <a:r>
              <a:rPr lang="cs-CZ" sz="2200" dirty="0"/>
              <a:t>Kompenzace</a:t>
            </a:r>
          </a:p>
          <a:p>
            <a:pPr marL="719138" indent="-176213">
              <a:buFont typeface="Arial" panose="020B0604020202020204" pitchFamily="34" charset="0"/>
              <a:buChar char="•"/>
            </a:pPr>
            <a:r>
              <a:rPr lang="cs-CZ" sz="2200" dirty="0"/>
              <a:t>Kombinovaná opatření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2D1A3F-44E1-4B9B-AFFD-51B42E393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934" y="4348065"/>
            <a:ext cx="1670180" cy="167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52D33-D082-4F72-888B-E14280A9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Preventivní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C45B0-CE5E-4324-9596-D9DF274F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3445"/>
            <a:ext cx="10058400" cy="4366725"/>
          </a:xfrm>
        </p:spPr>
        <p:txBody>
          <a:bodyPr>
            <a:normAutofit/>
          </a:bodyPr>
          <a:lstStyle/>
          <a:p>
            <a:r>
              <a:rPr lang="cs-CZ" sz="2200" dirty="0"/>
              <a:t>Výhody preventivních opatření:</a:t>
            </a: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cs-CZ" dirty="0"/>
              <a:t>zpravidla nejsou příliš nákladná a nevyžadují vytváření nových struktur</a:t>
            </a:r>
          </a:p>
          <a:p>
            <a:pPr marL="541338" indent="-1873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nemusí být zaměřena specificky (jsou obecnou součástí kvalitního vzdělávání)</a:t>
            </a:r>
          </a:p>
          <a:p>
            <a:pPr marL="93663" indent="0">
              <a:buNone/>
            </a:pPr>
            <a:r>
              <a:rPr lang="cs-CZ" sz="2200" dirty="0"/>
              <a:t>Zahrnují:</a:t>
            </a: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cs-CZ" dirty="0"/>
              <a:t>Kariérové poradenství</a:t>
            </a: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cs-CZ" dirty="0"/>
              <a:t>Vzdělávání učitelů a poradců</a:t>
            </a: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cs-CZ" dirty="0"/>
              <a:t>Zlepšování klimatu ve škole</a:t>
            </a: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cs-CZ" dirty="0"/>
              <a:t>Opatření ke zvýšení dostupnosti a kvality vzdělávání</a:t>
            </a:r>
          </a:p>
          <a:p>
            <a:pPr marL="541338" indent="-187325">
              <a:buFont typeface="Arial" panose="020B0604020202020204" pitchFamily="34" charset="0"/>
              <a:buChar char="•"/>
            </a:pPr>
            <a:r>
              <a:rPr lang="cs-CZ" dirty="0"/>
              <a:t>Finanční motivaci žáků k dokončení studia</a:t>
            </a:r>
          </a:p>
          <a:p>
            <a:pPr marL="354013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881B1B-2438-43E2-9441-3DCE57C83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29" y="3987973"/>
            <a:ext cx="1848072" cy="18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52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2E0A3-DFF7-4082-9CAF-F16D5E26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>
                <a:latin typeface="+mn-lt"/>
              </a:rPr>
              <a:t>Intervenční opatření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2B7D14-DFC9-4D11-8D78-4F0447556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4742"/>
            <a:ext cx="10058400" cy="3844351"/>
          </a:xfrm>
        </p:spPr>
        <p:txBody>
          <a:bodyPr/>
          <a:lstStyle/>
          <a:p>
            <a:pPr marL="447675" indent="-90488">
              <a:lnSpc>
                <a:spcPct val="150000"/>
              </a:lnSpc>
            </a:pPr>
            <a:r>
              <a:rPr lang="cs-CZ" sz="2200" dirty="0"/>
              <a:t>Intervence se snaží řešit obtíže dříve, než povedou k předčasnému ukončení školy.</a:t>
            </a:r>
          </a:p>
          <a:p>
            <a:pPr>
              <a:lnSpc>
                <a:spcPct val="150000"/>
              </a:lnSpc>
            </a:pPr>
            <a:r>
              <a:rPr lang="cs-CZ" sz="2200" dirty="0"/>
              <a:t>Zahrnují:</a:t>
            </a:r>
          </a:p>
          <a:p>
            <a:pPr marL="3540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Systémy včasného varování a identifikace ohrožených žáků na školách</a:t>
            </a:r>
          </a:p>
          <a:p>
            <a:pPr marL="3540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Profesní podporu = poradenství, vedení a mentoring, komplexní řešení situace žáků, …</a:t>
            </a:r>
          </a:p>
          <a:p>
            <a:pPr marL="3540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Krátkodobá opatření zaměřená na žáky = pedagogické vedení, doučování, individuální výukové přístupy, finanční podpora, …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476375-B51A-4F24-ABB2-2BDE1D91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043" y="286603"/>
            <a:ext cx="1315136" cy="13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311EA-647E-4236-B4E7-A6611040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Kompenzační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113C06-911B-4B6E-8E97-F4F241D5A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0097"/>
            <a:ext cx="10058400" cy="4338735"/>
          </a:xfrm>
        </p:spPr>
        <p:txBody>
          <a:bodyPr>
            <a:normAutofit/>
          </a:bodyPr>
          <a:lstStyle/>
          <a:p>
            <a:pPr marL="354013" indent="-354013">
              <a:buFont typeface="Wingdings" panose="05000000000000000000" pitchFamily="2" charset="2"/>
              <a:buChar char="Ø"/>
            </a:pPr>
            <a:r>
              <a:rPr lang="cs-CZ" sz="2200" dirty="0"/>
              <a:t>Jsou zaměřena na ty, kteří již vzdělávání opustili</a:t>
            </a:r>
          </a:p>
          <a:p>
            <a:pPr marL="354013" indent="-354013">
              <a:buFont typeface="Wingdings" panose="05000000000000000000" pitchFamily="2" charset="2"/>
              <a:buChar char="Ø"/>
            </a:pPr>
            <a:r>
              <a:rPr lang="cs-CZ" sz="2200" dirty="0"/>
              <a:t>Bývají složitější z důvodu většího odpojení cílové skupiny</a:t>
            </a:r>
          </a:p>
          <a:p>
            <a:pPr marL="354013" indent="-35401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Klíčová bývá jejich flexibilita</a:t>
            </a:r>
          </a:p>
          <a:p>
            <a:r>
              <a:rPr lang="cs-CZ" sz="2200" dirty="0"/>
              <a:t>Zahrnují: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cs-CZ" dirty="0"/>
              <a:t>Podporu návratu do systému řádného vzdělávání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r>
              <a:rPr lang="cs-CZ" dirty="0"/>
              <a:t>Programy „druhé šance“ = odlišné od těch, které vedly k odchodu</a:t>
            </a:r>
          </a:p>
          <a:p>
            <a:pPr marL="354013" indent="-1762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Překlenovací programy</a:t>
            </a:r>
          </a:p>
          <a:p>
            <a:pPr marL="0" indent="0">
              <a:buNone/>
            </a:pPr>
            <a:r>
              <a:rPr lang="cs-CZ" sz="2200" dirty="0"/>
              <a:t>V ČR se celkově jedná o slabé místo.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658BC86-14DD-44D5-90EA-784073EF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80" y="1950097"/>
            <a:ext cx="1663016" cy="16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0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BEF02E-F881-42FB-B012-4DA7E410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154649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  <a:latin typeface="+mn-lt"/>
              </a:rPr>
              <a:t>Trendy v přístupu k předčasným odchodům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F4108E-34DD-4B3B-A511-BCD86C493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770978"/>
            <a:ext cx="5977938" cy="4767474"/>
          </a:xfrm>
        </p:spPr>
        <p:txBody>
          <a:bodyPr>
            <a:normAutofit fontScale="92500" lnSpcReduction="20000"/>
          </a:bodyPr>
          <a:lstStyle/>
          <a:p>
            <a:pPr marL="354013" indent="-260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FFFF"/>
                </a:solidFill>
              </a:rPr>
              <a:t>Zaměření na včasnou identifikaci </a:t>
            </a:r>
          </a:p>
          <a:p>
            <a:pPr marL="541338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dirty="0">
                <a:solidFill>
                  <a:srgbClr val="FFFFFF"/>
                </a:solidFill>
              </a:rPr>
              <a:t>= snažíme se vytipovat faktory, které vedou ke zvýšenému riziku a vytvořit nástroje včasné identifikace ohrožených žáků</a:t>
            </a:r>
          </a:p>
          <a:p>
            <a:pPr marL="354013" indent="-2603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Přesnější zacílení opatření na základě typologie ohrožených žáků a vymezení vhodných opatření se zřetelem na specifické potřeby žáka</a:t>
            </a:r>
          </a:p>
          <a:p>
            <a:pPr marL="354013" indent="-260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FFFF"/>
                </a:solidFill>
              </a:rPr>
              <a:t>Komplexní přístup </a:t>
            </a:r>
          </a:p>
          <a:p>
            <a:pPr marL="541338" indent="0">
              <a:lnSpc>
                <a:spcPct val="150000"/>
              </a:lnSpc>
              <a:buNone/>
            </a:pPr>
            <a:r>
              <a:rPr lang="cs-CZ" dirty="0">
                <a:solidFill>
                  <a:srgbClr val="FFFFFF"/>
                </a:solidFill>
              </a:rPr>
              <a:t>= zohlednění individuálních potřeb a koordinace služeb dle specifik žáka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F9DB64-DEA5-4799-9958-D33F5C03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83" y="2547385"/>
            <a:ext cx="2068030" cy="20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CA35B-7615-4C84-87CB-33C07E97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>
                <a:latin typeface="+mn-lt"/>
              </a:rPr>
              <a:t>Kontakty</a:t>
            </a:r>
            <a:endParaRPr lang="cs-CZ" sz="4000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BB7DC-2349-4C30-910D-5D2BF53A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7461"/>
            <a:ext cx="10058400" cy="402163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dirty="0"/>
              <a:t>V případě Vašeho zájmu o problematiku nebo potřeby využít našich služeb nás prosím kdykoli kontaktujte: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cs-CZ" dirty="0"/>
              <a:t>Sídlo krajského metodika KCPPO je v Olomouci:       PhDr. Edita Bosáková +420 603 560 776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Jeseník 	Mgr. Eva </a:t>
            </a:r>
            <a:r>
              <a:rPr lang="cs-CZ" dirty="0" err="1"/>
              <a:t>Pacherníková</a:t>
            </a:r>
            <a:r>
              <a:rPr lang="cs-CZ" dirty="0"/>
              <a:t> 	e-mail: </a:t>
            </a:r>
            <a:r>
              <a:rPr lang="cs-CZ" dirty="0">
                <a:hlinkClick r:id="rId2"/>
              </a:rPr>
              <a:t>vedouci@ppp-jesenik.cz</a:t>
            </a:r>
            <a:endParaRPr lang="cs-CZ" dirty="0"/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Šumperk 	Mgr. Markéta Horáková 	e-mail: </a:t>
            </a:r>
            <a:r>
              <a:rPr lang="cs-CZ" dirty="0">
                <a:hlinkClick r:id="rId3"/>
              </a:rPr>
              <a:t>marketa.horakova@ppp-sumperk.cz</a:t>
            </a:r>
            <a:endParaRPr lang="cs-CZ" dirty="0"/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Olomouc 	Mgr. Jana Zbořilová 	e-mail: </a:t>
            </a:r>
            <a:r>
              <a:rPr lang="cs-CZ" dirty="0">
                <a:hlinkClick r:id="rId4"/>
              </a:rPr>
              <a:t>metodikolomouc.kcppo@gmail.com</a:t>
            </a:r>
            <a:endParaRPr lang="cs-CZ" dirty="0"/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Přerov 	Bc. Kateřina Vařechová 	e-mail: </a:t>
            </a:r>
            <a:r>
              <a:rPr lang="cs-CZ" dirty="0">
                <a:hlinkClick r:id="rId5"/>
              </a:rPr>
              <a:t>metodikprerov.kcppo@gmail.com</a:t>
            </a:r>
            <a:endParaRPr lang="cs-CZ" dirty="0"/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Prostějov 	PhDr. Monika Krajčová 	e-mail: </a:t>
            </a:r>
            <a:r>
              <a:rPr lang="cs-CZ" dirty="0">
                <a:hlinkClick r:id="rId6"/>
              </a:rPr>
              <a:t>krajcova@ppp-prostejov.cz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okno&#10;&#10;Popis byl vytvořen automaticky">
            <a:extLst>
              <a:ext uri="{FF2B5EF4-FFF2-40B4-BE49-F238E27FC236}">
                <a16:creationId xmlns:a16="http://schemas.microsoft.com/office/drawing/2014/main" id="{A1449489-AD63-4E65-AE0A-D84BC9BDB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95" y="286603"/>
            <a:ext cx="1216091" cy="121609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77BF10E-6A34-4560-8A34-C97C4952FABB}"/>
              </a:ext>
            </a:extLst>
          </p:cNvPr>
          <p:cNvSpPr txBox="1"/>
          <p:nvPr/>
        </p:nvSpPr>
        <p:spPr>
          <a:xfrm>
            <a:off x="4991880" y="6451344"/>
            <a:ext cx="734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Zdroj: Ing. Jana Trhlíková – Eliminace předčasných odchodů ze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31413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29F811A-0C43-419F-BF14-859C730E3C82}"/>
              </a:ext>
            </a:extLst>
          </p:cNvPr>
          <p:cNvSpPr txBox="1">
            <a:spLocks/>
          </p:cNvSpPr>
          <p:nvPr/>
        </p:nvSpPr>
        <p:spPr>
          <a:xfrm>
            <a:off x="1097280" y="2118049"/>
            <a:ext cx="10058400" cy="375104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s-CZ" sz="3200" i="1" dirty="0">
                <a:solidFill>
                  <a:schemeClr val="bg2">
                    <a:lumMod val="50000"/>
                  </a:schemeClr>
                </a:solidFill>
              </a:rPr>
              <a:t>Motivujeme, vzděláváme, hledáme účinná řešení pro to, aby žáci a studenti dokončili úspěšně svá studia.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906B4B1-D984-4A4B-A2AC-75EC73455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4"/>
          <a:stretch/>
        </p:blipFill>
        <p:spPr>
          <a:xfrm>
            <a:off x="6704063" y="4822505"/>
            <a:ext cx="2895602" cy="1046589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610E08D-473C-4C61-9688-B04EE9475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13" y="299249"/>
            <a:ext cx="4156773" cy="1049578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9C0FA58A-C4A0-40B4-90C0-51B24C0658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9"/>
          <a:stretch/>
        </p:blipFill>
        <p:spPr>
          <a:xfrm>
            <a:off x="2478806" y="4822505"/>
            <a:ext cx="4279687" cy="10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2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BD56F6-6840-4D72-94CA-E23DF241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600" dirty="0">
                <a:solidFill>
                  <a:srgbClr val="FFFFFF"/>
                </a:solidFill>
                <a:latin typeface="+mn-lt"/>
              </a:rPr>
              <a:t>Proč se zabývat předčasnými odchody ze vzdělávání?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E57120-9F02-4937-A6E4-2A45EAC6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323322"/>
            <a:ext cx="5977938" cy="35656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cs-CZ" sz="2200" i="1" dirty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200" i="1" dirty="0">
                <a:solidFill>
                  <a:srgbClr val="FFFFFF"/>
                </a:solidFill>
              </a:rPr>
              <a:t>Zatímco v Evropské unii se celkové procento předčasných odchodů žáků ze vzdělávání snižuje, </a:t>
            </a:r>
          </a:p>
          <a:p>
            <a:pPr>
              <a:lnSpc>
                <a:spcPct val="150000"/>
              </a:lnSpc>
            </a:pPr>
            <a:r>
              <a:rPr lang="cs-CZ" sz="2200" i="1" dirty="0">
                <a:solidFill>
                  <a:srgbClr val="FFFFFF"/>
                </a:solidFill>
              </a:rPr>
              <a:t>v České republice naopak postupně narůstá!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EF9545-E927-4D88-B896-2245A9454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667" y="2183336"/>
            <a:ext cx="2130883" cy="21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8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6427BD-C0BB-4E4C-9D24-7D0BD953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16836"/>
            <a:ext cx="3494429" cy="1497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600" dirty="0">
                <a:solidFill>
                  <a:srgbClr val="FFFFFF"/>
                </a:solidFill>
                <a:latin typeface="+mn-lt"/>
              </a:rPr>
              <a:t>Aktuální situace </a:t>
            </a:r>
            <a:br>
              <a:rPr lang="cs-CZ" sz="3600" dirty="0">
                <a:solidFill>
                  <a:srgbClr val="FFFFFF"/>
                </a:solidFill>
                <a:latin typeface="+mn-lt"/>
              </a:rPr>
            </a:br>
            <a:r>
              <a:rPr lang="cs-CZ" sz="3600" dirty="0">
                <a:solidFill>
                  <a:srgbClr val="FFFFFF"/>
                </a:solidFill>
                <a:latin typeface="+mn-lt"/>
              </a:rPr>
              <a:t>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61872-E5E0-4D02-8714-34AFD87E8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245490"/>
            <a:ext cx="3494427" cy="37438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sz="1600" dirty="0">
                <a:solidFill>
                  <a:srgbClr val="FFFFFF"/>
                </a:solidFill>
              </a:rPr>
              <a:t>Zatímco v EU se průměrné procento předčasných odchodů snižuje..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solidFill>
                  <a:srgbClr val="FFFFFF"/>
                </a:solidFill>
              </a:rPr>
              <a:t> (ze 14,7 % na 10,6 %)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solidFill>
                  <a:srgbClr val="FFFFFF"/>
                </a:solidFill>
              </a:rPr>
              <a:t>..v ČR je trend opačný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>
                <a:solidFill>
                  <a:srgbClr val="FFFFFF"/>
                </a:solidFill>
              </a:rPr>
              <a:t>(z 5,6 % na 6,7 %)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0501A75-2CA0-46AC-B867-7737F90C7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936129"/>
              </p:ext>
            </p:extLst>
          </p:nvPr>
        </p:nvGraphicFramePr>
        <p:xfrm>
          <a:off x="4479151" y="1018572"/>
          <a:ext cx="7263018" cy="532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FCA310B4-929D-4989-9C28-301FCCCD5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96" y="4710407"/>
            <a:ext cx="1781232" cy="17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A78B2-7F6D-4C6B-A849-D9870069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Co jsou předčasné odchody ze vzdělávání?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BCFDF-3F52-4C18-8CA7-04A192121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0"/>
            <a:ext cx="10295398" cy="4516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200" dirty="0"/>
              <a:t>Odchod ze vzdělávání bez dostatečné kvalifikace ve věku 18 – 24 let.</a:t>
            </a:r>
          </a:p>
          <a:p>
            <a:pPr marL="182563" lvl="1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Odchod po ukončení pouze nižšího sekundárního vzdělání či ještě nižšího vzdělání.</a:t>
            </a:r>
          </a:p>
          <a:p>
            <a:pPr marL="182563" lvl="1" indent="-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Neúčast v odborné přípravě.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</a:rPr>
              <a:t> </a:t>
            </a:r>
            <a:r>
              <a:rPr lang="cs-CZ" sz="2200" dirty="0"/>
              <a:t>Do předčasných odchodů ze vzdělávání zahrnujeme žáky, kteří:</a:t>
            </a:r>
          </a:p>
          <a:p>
            <a:pPr marL="719138" indent="-176213">
              <a:buFont typeface="Arial" panose="020B0604020202020204" pitchFamily="34" charset="0"/>
              <a:buChar char="•"/>
            </a:pPr>
            <a:r>
              <a:rPr lang="cs-CZ" dirty="0"/>
              <a:t>střední školu nezahájili</a:t>
            </a:r>
          </a:p>
          <a:p>
            <a:pPr marL="719138" indent="-176213">
              <a:buFont typeface="Arial" panose="020B0604020202020204" pitchFamily="34" charset="0"/>
              <a:buChar char="•"/>
            </a:pPr>
            <a:r>
              <a:rPr lang="cs-CZ" dirty="0"/>
              <a:t>před dokončením programu předčasně ukončili činnost</a:t>
            </a:r>
          </a:p>
          <a:p>
            <a:pPr marL="719138" indent="-176213">
              <a:buFont typeface="Arial" panose="020B0604020202020204" pitchFamily="34" charset="0"/>
              <a:buChar char="•"/>
            </a:pPr>
            <a:r>
              <a:rPr lang="cs-CZ" dirty="0"/>
              <a:t>neuspěli při závěrečných zkouškách</a:t>
            </a:r>
          </a:p>
          <a:p>
            <a:pPr marL="354013" indent="-176213"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pic>
        <p:nvPicPr>
          <p:cNvPr id="5" name="Picture 2" descr="Personal information - Free security icons">
            <a:extLst>
              <a:ext uri="{FF2B5EF4-FFF2-40B4-BE49-F238E27FC236}">
                <a16:creationId xmlns:a16="http://schemas.microsoft.com/office/drawing/2014/main" id="{932B5758-E231-4B5E-A05B-2C06D9BF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461" y="4683967"/>
            <a:ext cx="1887430" cy="18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9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30926-7C88-4AA3-A2BA-5EA3ED1A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Důvody předčasných odchodů ze vzdělávání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D3F02B-7F8C-4AD5-9637-ABD8BDB3A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Viditelné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BF0EFF-AB09-449A-8615-C188DDC2E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3"/>
            <a:ext cx="4937760" cy="3706499"/>
          </a:xfrm>
        </p:spPr>
        <p:txBody>
          <a:bodyPr>
            <a:norm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Nezájem o školu a vzdělání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Chybná volba oboru nebo školy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Snaha osamostatnit se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Špatný prospěch žáka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Absence, neplnění povinností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Drogové a jiné závislost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Zdravotní obtíže, těhotenství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Výchovné problémy, agrese, …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cs-CZ" dirty="0"/>
          </a:p>
          <a:p>
            <a:pPr marL="177800" indent="-1778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700595B-E28E-404F-8E36-D84AA2AF7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4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Skryté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EA80B5F-2AFE-4A34-80E0-D8F74D592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582333"/>
            <a:ext cx="4937760" cy="3585201"/>
          </a:xfrm>
        </p:spPr>
        <p:txBody>
          <a:bodyPr>
            <a:norm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Nezájem rodiny o vzdělání dítěte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Sociální podmínky, finanční situace rodiny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dirty="0"/>
              <a:t>Psychologické charakteristiky žáka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D40FCCA-C25B-4F0A-9346-B709355B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52" y="4532897"/>
            <a:ext cx="1368961" cy="13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7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3B0AD-2356-484A-934A-994D6876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Proč řešit předčasné odchody ze vzdělávání?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16A40C-7F89-4833-A331-C9282B14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718"/>
            <a:ext cx="10058400" cy="40214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Odchod ze vzdělávání bez dostatečné kvalifikace zvyšuje riziko:</a:t>
            </a:r>
          </a:p>
          <a:p>
            <a:pPr marL="541338" indent="-1873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nezaměstnanosti </a:t>
            </a:r>
          </a:p>
          <a:p>
            <a:pPr marL="541338" indent="-1873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sociálního vyloučení, chudoby, závislosti na sociálních dávkách</a:t>
            </a:r>
          </a:p>
          <a:p>
            <a:pPr marL="541338" indent="-1873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budoucí práce v zaměstnáních bez sociální ochrany</a:t>
            </a:r>
          </a:p>
          <a:p>
            <a:pPr marL="541338" indent="-1873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udržování sociálně vyloučených lokalit</a:t>
            </a:r>
          </a:p>
          <a:p>
            <a:pPr marL="541338" indent="-1873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dalších sociálně patologických jevů</a:t>
            </a:r>
          </a:p>
          <a:p>
            <a:pPr marL="93663" indent="0">
              <a:lnSpc>
                <a:spcPct val="100000"/>
              </a:lnSpc>
              <a:buNone/>
            </a:pPr>
            <a:r>
              <a:rPr lang="cs-CZ" sz="2400" dirty="0"/>
              <a:t>Souhrnně vedou k nevyužití pracovního potenciálu a vyšším finančním nákladům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65C5AD-7C22-48A4-B9DD-CBF04979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870" y="2973351"/>
            <a:ext cx="1770334" cy="177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0F2B2-4E6A-4C45-A8B5-DB6083D8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Protektivní faktory v ČR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F3B23D3-F113-4A1C-BC36-8C40622A8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100777"/>
              </p:ext>
            </p:extLst>
          </p:nvPr>
        </p:nvGraphicFramePr>
        <p:xfrm>
          <a:off x="857797" y="2046514"/>
          <a:ext cx="10441577" cy="382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77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207E2-1AD4-421C-B7E1-95A2C272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+mn-lt"/>
              </a:rPr>
              <a:t>Protektivní faktory v ČR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D27B9-9AAF-4B7E-861E-39CE45CD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0097"/>
            <a:ext cx="10058400" cy="4133461"/>
          </a:xfrm>
        </p:spPr>
        <p:txBody>
          <a:bodyPr>
            <a:normAutofit/>
          </a:bodyPr>
          <a:lstStyle/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Vysoké zastoupení odborného vzdělávání </a:t>
            </a:r>
          </a:p>
          <a:p>
            <a:pPr marL="719138" indent="0">
              <a:buNone/>
            </a:pPr>
            <a:r>
              <a:rPr lang="cs-CZ" dirty="0"/>
              <a:t>= praktická výuka je pro žáky s nižšími studijními předpoklady přístupnější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Nabídka lehčích vzdělávacích programů </a:t>
            </a:r>
          </a:p>
          <a:p>
            <a:pPr marL="719138" indent="0">
              <a:buNone/>
            </a:pPr>
            <a:r>
              <a:rPr lang="cs-CZ" dirty="0"/>
              <a:t>= obory kategorie E (dvouleté a tříleté s výučním listem)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Prostupnost vzdělávání </a:t>
            </a:r>
          </a:p>
          <a:p>
            <a:pPr marL="719138" indent="0">
              <a:buNone/>
            </a:pPr>
            <a:r>
              <a:rPr lang="cs-CZ" dirty="0"/>
              <a:t>= možný přechod na lehčí obor 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Možnost získání kvalifikace prostřednictvím NSK </a:t>
            </a:r>
          </a:p>
          <a:p>
            <a:pPr marL="719138" indent="0">
              <a:buNone/>
            </a:pPr>
            <a:r>
              <a:rPr lang="cs-CZ" dirty="0"/>
              <a:t>= Národní soustava kvalifikací - registr všech kvalifikací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r>
              <a:rPr lang="cs-CZ" dirty="0"/>
              <a:t>Kariérové poradenství </a:t>
            </a:r>
          </a:p>
          <a:p>
            <a:pPr marL="354013" indent="-260350">
              <a:buFont typeface="Arial" panose="020B0604020202020204" pitchFamily="34" charset="0"/>
              <a:buChar char="•"/>
            </a:pPr>
            <a:endParaRPr lang="cs-CZ" dirty="0"/>
          </a:p>
          <a:p>
            <a:pPr marL="354013" indent="-2603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5A1DD3-9C62-49C6-9EF0-B35304FCA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24" y="3970815"/>
            <a:ext cx="1599078" cy="15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958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4519</TotalTime>
  <Words>853</Words>
  <Application>Microsoft Office PowerPoint</Application>
  <PresentationFormat>Širokoúhlá obrazovka</PresentationFormat>
  <Paragraphs>128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Retrospektiva</vt:lpstr>
      <vt:lpstr>Dokončené vzdělání </vt:lpstr>
      <vt:lpstr>Prezentace aplikace PowerPoint</vt:lpstr>
      <vt:lpstr>Proč se zabývat předčasnými odchody ze vzdělávání?</vt:lpstr>
      <vt:lpstr>Aktuální situace  v České republice</vt:lpstr>
      <vt:lpstr>Co jsou předčasné odchody ze vzdělávání?</vt:lpstr>
      <vt:lpstr>Důvody předčasných odchodů ze vzdělávání</vt:lpstr>
      <vt:lpstr>Proč řešit předčasné odchody ze vzdělávání?</vt:lpstr>
      <vt:lpstr>Protektivní faktory v ČR</vt:lpstr>
      <vt:lpstr>Protektivní faktory v ČR</vt:lpstr>
      <vt:lpstr>Rizikové faktory v ČR</vt:lpstr>
      <vt:lpstr>Rizikové faktory v ČR</vt:lpstr>
      <vt:lpstr>Jaké jsou možnosti řešení situace?</vt:lpstr>
      <vt:lpstr>Preventivní opatření</vt:lpstr>
      <vt:lpstr>Intervenční opatření</vt:lpstr>
      <vt:lpstr>Kompenzační opatření</vt:lpstr>
      <vt:lpstr>Trendy v přístupu k předčasným odchodům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Dokončené vzdělání</dc:title>
  <dc:creator>Ondřej Kupčík</dc:creator>
  <cp:lastModifiedBy>Ondřej Kupčík</cp:lastModifiedBy>
  <cp:revision>40</cp:revision>
  <dcterms:created xsi:type="dcterms:W3CDTF">2021-02-21T08:26:15Z</dcterms:created>
  <dcterms:modified xsi:type="dcterms:W3CDTF">2021-02-26T11:34:19Z</dcterms:modified>
</cp:coreProperties>
</file>